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14"/>
  </p:notesMasterIdLst>
  <p:sldIdLst>
    <p:sldId id="263" r:id="rId4"/>
    <p:sldId id="265" r:id="rId5"/>
    <p:sldId id="274" r:id="rId6"/>
    <p:sldId id="267" r:id="rId7"/>
    <p:sldId id="286" r:id="rId8"/>
    <p:sldId id="287" r:id="rId9"/>
    <p:sldId id="269" r:id="rId10"/>
    <p:sldId id="288" r:id="rId11"/>
    <p:sldId id="275" r:id="rId12"/>
    <p:sldId id="28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 tiange02" initials="xt" lastIdx="1" clrIdx="0"/>
  <p:cmAuthor id="2" name="clark" initials="c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D9F8"/>
    <a:srgbClr val="0070AC"/>
    <a:srgbClr val="00B1E7"/>
    <a:srgbClr val="068F78"/>
    <a:srgbClr val="797C7D"/>
    <a:srgbClr val="111215"/>
    <a:srgbClr val="2BC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91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978" y="114"/>
      </p:cViewPr>
      <p:guideLst>
        <p:guide orient="horz" pos="567"/>
        <p:guide pos="690"/>
        <p:guide pos="531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5A393-6657-4FB0-8D30-8F14CB11E4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F39BA-D89F-414B-A34F-7B5DB393A8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背景图片编号：</a:t>
            </a:r>
            <a:r>
              <a:rPr lang="en-US" altLang="zh-CN"/>
              <a:t>34363399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CC528-5A79-45A9-9B0B-72FDE696A7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40.xml"/><Relationship Id="rId24" Type="http://schemas.openxmlformats.org/officeDocument/2006/relationships/tags" Target="../tags/tag39.xml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tags" Target="../tags/tag17.xml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天空和建筑&#10;&#10;描述已自动生成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3622">
                <a:srgbClr val="F7FDFF">
                  <a:alpha val="63000"/>
                </a:srgbClr>
              </a:gs>
              <a:gs pos="17000">
                <a:schemeClr val="accent1">
                  <a:lumMod val="5000"/>
                  <a:lumOff val="95000"/>
                  <a:alpha val="0"/>
                </a:schemeClr>
              </a:gs>
              <a:gs pos="95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>
            <a:off x="0" y="0"/>
            <a:ext cx="7055772" cy="6858000"/>
          </a:xfrm>
          <a:custGeom>
            <a:avLst/>
            <a:gdLst>
              <a:gd name="connsiteX0" fmla="*/ 7055772 w 7055772"/>
              <a:gd name="connsiteY0" fmla="*/ 0 h 6858000"/>
              <a:gd name="connsiteX1" fmla="*/ 739570 w 7055772"/>
              <a:gd name="connsiteY1" fmla="*/ 0 h 6858000"/>
              <a:gd name="connsiteX2" fmla="*/ 571029 w 7055772"/>
              <a:gd name="connsiteY2" fmla="*/ 324241 h 6858000"/>
              <a:gd name="connsiteX3" fmla="*/ 0 w 7055772"/>
              <a:gd name="connsiteY3" fmla="*/ 2907534 h 6858000"/>
              <a:gd name="connsiteX4" fmla="*/ 1203499 w 7055772"/>
              <a:gd name="connsiteY4" fmla="*/ 6550440 h 6858000"/>
              <a:gd name="connsiteX5" fmla="*/ 1448928 w 7055772"/>
              <a:gd name="connsiteY5" fmla="*/ 6858000 h 6858000"/>
              <a:gd name="connsiteX6" fmla="*/ 7055772 w 70557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55772" h="6858000">
                <a:moveTo>
                  <a:pt x="7055772" y="0"/>
                </a:moveTo>
                <a:lnTo>
                  <a:pt x="739570" y="0"/>
                </a:lnTo>
                <a:lnTo>
                  <a:pt x="571029" y="324241"/>
                </a:lnTo>
                <a:cubicBezTo>
                  <a:pt x="204639" y="1108952"/>
                  <a:pt x="0" y="1984345"/>
                  <a:pt x="0" y="2907534"/>
                </a:cubicBezTo>
                <a:cubicBezTo>
                  <a:pt x="0" y="4272536"/>
                  <a:pt x="447376" y="5533047"/>
                  <a:pt x="1203499" y="6550440"/>
                </a:cubicBezTo>
                <a:lnTo>
                  <a:pt x="1448928" y="6858000"/>
                </a:lnTo>
                <a:lnTo>
                  <a:pt x="7055772" y="685800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13" y="-346527"/>
            <a:ext cx="6858000" cy="6858000"/>
          </a:xfrm>
          <a:prstGeom prst="rect">
            <a:avLst/>
          </a:prstGeom>
        </p:spPr>
      </p:pic>
      <p:pic>
        <p:nvPicPr>
          <p:cNvPr id="26" name="Picture 2+" descr="蓝色的天空和建筑&#10;&#10;描述已自动生成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998938" y="1016000"/>
            <a:ext cx="8193061" cy="5841999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14680" y="2131060"/>
            <a:ext cx="7887970" cy="83058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rgbClr val="00B1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小程序及</a:t>
            </a:r>
            <a:r>
              <a:rPr lang="en-US" altLang="zh-CN" sz="5400" b="1" dirty="0">
                <a:solidFill>
                  <a:srgbClr val="00B1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uniapp</a:t>
            </a:r>
            <a:r>
              <a:rPr lang="zh-CN" altLang="en-US" sz="5400" b="1" dirty="0">
                <a:solidFill>
                  <a:srgbClr val="00B1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r>
              <a:rPr lang="zh-CN" altLang="en-US" sz="5400" b="1" dirty="0">
                <a:solidFill>
                  <a:srgbClr val="00B1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</a:t>
            </a:r>
            <a:endParaRPr lang="zh-CN" altLang="en-US" sz="5400" b="1" dirty="0">
              <a:solidFill>
                <a:srgbClr val="00B1E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827" y="4090292"/>
            <a:ext cx="18973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>
                <a:solidFill>
                  <a:schemeClr val="accent3"/>
                </a:solidFill>
              </a:rPr>
              <a:t>汇报人：</a:t>
            </a:r>
            <a:r>
              <a:rPr lang="en-US" altLang="zh-CN">
                <a:solidFill>
                  <a:schemeClr val="accent3"/>
                </a:solidFill>
              </a:rPr>
              <a:t>clarkhu</a:t>
            </a:r>
            <a:endParaRPr lang="en-US" altLang="zh-CN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49313" y="6396881"/>
            <a:ext cx="268287" cy="114300"/>
            <a:chOff x="-990600" y="-406400"/>
            <a:chExt cx="268287" cy="11430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-990600" y="-406400"/>
              <a:ext cx="268287" cy="0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-990600" y="-349250"/>
              <a:ext cx="268287" cy="0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-990600" y="-292100"/>
              <a:ext cx="268287" cy="0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/>
          <p:cNvSpPr/>
          <p:nvPr/>
        </p:nvSpPr>
        <p:spPr>
          <a:xfrm>
            <a:off x="0" y="2552905"/>
            <a:ext cx="12192000" cy="4305097"/>
          </a:xfrm>
          <a:custGeom>
            <a:avLst/>
            <a:gdLst>
              <a:gd name="connsiteX0" fmla="*/ 6330950 w 12192000"/>
              <a:gd name="connsiteY0" fmla="*/ 0 h 4305097"/>
              <a:gd name="connsiteX1" fmla="*/ 12135926 w 12192000"/>
              <a:gd name="connsiteY1" fmla="*/ 2569298 h 4305097"/>
              <a:gd name="connsiteX2" fmla="*/ 12192000 w 12192000"/>
              <a:gd name="connsiteY2" fmla="*/ 2634032 h 4305097"/>
              <a:gd name="connsiteX3" fmla="*/ 12192000 w 12192000"/>
              <a:gd name="connsiteY3" fmla="*/ 4305097 h 4305097"/>
              <a:gd name="connsiteX4" fmla="*/ 10328396 w 12192000"/>
              <a:gd name="connsiteY4" fmla="*/ 4305097 h 4305097"/>
              <a:gd name="connsiteX5" fmla="*/ 10282861 w 12192000"/>
              <a:gd name="connsiteY5" fmla="*/ 4252529 h 4305097"/>
              <a:gd name="connsiteX6" fmla="*/ 6330950 w 12192000"/>
              <a:gd name="connsiteY6" fmla="*/ 2503403 h 4305097"/>
              <a:gd name="connsiteX7" fmla="*/ 2379039 w 12192000"/>
              <a:gd name="connsiteY7" fmla="*/ 4252529 h 4305097"/>
              <a:gd name="connsiteX8" fmla="*/ 2333504 w 12192000"/>
              <a:gd name="connsiteY8" fmla="*/ 4305097 h 4305097"/>
              <a:gd name="connsiteX9" fmla="*/ 0 w 12192000"/>
              <a:gd name="connsiteY9" fmla="*/ 4305097 h 4305097"/>
              <a:gd name="connsiteX10" fmla="*/ 0 w 12192000"/>
              <a:gd name="connsiteY10" fmla="*/ 3215746 h 4305097"/>
              <a:gd name="connsiteX11" fmla="*/ 46678 w 12192000"/>
              <a:gd name="connsiteY11" fmla="*/ 3150106 h 4305097"/>
              <a:gd name="connsiteX12" fmla="*/ 6330950 w 12192000"/>
              <a:gd name="connsiteY12" fmla="*/ 0 h 430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305097">
                <a:moveTo>
                  <a:pt x="6330950" y="0"/>
                </a:moveTo>
                <a:cubicBezTo>
                  <a:pt x="8631876" y="0"/>
                  <a:pt x="10701360" y="990924"/>
                  <a:pt x="12135926" y="2569298"/>
                </a:cubicBezTo>
                <a:lnTo>
                  <a:pt x="12192000" y="2634032"/>
                </a:lnTo>
                <a:lnTo>
                  <a:pt x="12192000" y="4305097"/>
                </a:lnTo>
                <a:lnTo>
                  <a:pt x="10328396" y="4305097"/>
                </a:lnTo>
                <a:lnTo>
                  <a:pt x="10282861" y="4252529"/>
                </a:lnTo>
                <a:cubicBezTo>
                  <a:pt x="9306237" y="3178004"/>
                  <a:pt x="7897375" y="2503403"/>
                  <a:pt x="6330950" y="2503403"/>
                </a:cubicBezTo>
                <a:cubicBezTo>
                  <a:pt x="4764526" y="2503403"/>
                  <a:pt x="3355663" y="3178004"/>
                  <a:pt x="2379039" y="4252529"/>
                </a:cubicBezTo>
                <a:lnTo>
                  <a:pt x="2333504" y="4305097"/>
                </a:lnTo>
                <a:lnTo>
                  <a:pt x="0" y="4305097"/>
                </a:lnTo>
                <a:lnTo>
                  <a:pt x="0" y="3215746"/>
                </a:lnTo>
                <a:lnTo>
                  <a:pt x="46678" y="3150106"/>
                </a:lnTo>
                <a:cubicBezTo>
                  <a:pt x="1476807" y="1237798"/>
                  <a:pt x="3759327" y="0"/>
                  <a:pt x="6330950" y="0"/>
                </a:cubicBez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99"/>
          <p:cNvSpPr>
            <a:spLocks noEditPoints="1"/>
          </p:cNvSpPr>
          <p:nvPr/>
        </p:nvSpPr>
        <p:spPr bwMode="auto">
          <a:xfrm>
            <a:off x="1029680" y="1481434"/>
            <a:ext cx="417871" cy="386266"/>
          </a:xfrm>
          <a:custGeom>
            <a:avLst/>
            <a:gdLst>
              <a:gd name="T0" fmla="*/ 200 w 200"/>
              <a:gd name="T1" fmla="*/ 0 h 184"/>
              <a:gd name="T2" fmla="*/ 0 w 200"/>
              <a:gd name="T3" fmla="*/ 74 h 184"/>
              <a:gd name="T4" fmla="*/ 64 w 200"/>
              <a:gd name="T5" fmla="*/ 123 h 184"/>
              <a:gd name="T6" fmla="*/ 64 w 200"/>
              <a:gd name="T7" fmla="*/ 154 h 184"/>
              <a:gd name="T8" fmla="*/ 65 w 200"/>
              <a:gd name="T9" fmla="*/ 156 h 184"/>
              <a:gd name="T10" fmla="*/ 65 w 200"/>
              <a:gd name="T11" fmla="*/ 157 h 184"/>
              <a:gd name="T12" fmla="*/ 69 w 200"/>
              <a:gd name="T13" fmla="*/ 159 h 184"/>
              <a:gd name="T14" fmla="*/ 71 w 200"/>
              <a:gd name="T15" fmla="*/ 158 h 184"/>
              <a:gd name="T16" fmla="*/ 93 w 200"/>
              <a:gd name="T17" fmla="*/ 144 h 184"/>
              <a:gd name="T18" fmla="*/ 147 w 200"/>
              <a:gd name="T19" fmla="*/ 184 h 184"/>
              <a:gd name="T20" fmla="*/ 200 w 200"/>
              <a:gd name="T21" fmla="*/ 0 h 184"/>
              <a:gd name="T22" fmla="*/ 178 w 200"/>
              <a:gd name="T23" fmla="*/ 17 h 184"/>
              <a:gd name="T24" fmla="*/ 70 w 200"/>
              <a:gd name="T25" fmla="*/ 117 h 184"/>
              <a:gd name="T26" fmla="*/ 17 w 200"/>
              <a:gd name="T27" fmla="*/ 77 h 184"/>
              <a:gd name="T28" fmla="*/ 178 w 200"/>
              <a:gd name="T29" fmla="*/ 17 h 184"/>
              <a:gd name="T30" fmla="*/ 72 w 200"/>
              <a:gd name="T31" fmla="*/ 148 h 184"/>
              <a:gd name="T32" fmla="*/ 72 w 200"/>
              <a:gd name="T33" fmla="*/ 129 h 184"/>
              <a:gd name="T34" fmla="*/ 87 w 200"/>
              <a:gd name="T35" fmla="*/ 139 h 184"/>
              <a:gd name="T36" fmla="*/ 72 w 200"/>
              <a:gd name="T37" fmla="*/ 148 h 184"/>
              <a:gd name="T38" fmla="*/ 77 w 200"/>
              <a:gd name="T39" fmla="*/ 122 h 184"/>
              <a:gd name="T40" fmla="*/ 186 w 200"/>
              <a:gd name="T41" fmla="*/ 21 h 184"/>
              <a:gd name="T42" fmla="*/ 142 w 200"/>
              <a:gd name="T43" fmla="*/ 171 h 184"/>
              <a:gd name="T44" fmla="*/ 77 w 200"/>
              <a:gd name="T45" fmla="*/ 12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84">
                <a:moveTo>
                  <a:pt x="200" y="0"/>
                </a:moveTo>
                <a:cubicBezTo>
                  <a:pt x="0" y="74"/>
                  <a:pt x="0" y="74"/>
                  <a:pt x="0" y="74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4" y="155"/>
                  <a:pt x="65" y="156"/>
                  <a:pt x="65" y="156"/>
                </a:cubicBezTo>
                <a:cubicBezTo>
                  <a:pt x="65" y="156"/>
                  <a:pt x="65" y="157"/>
                  <a:pt x="65" y="157"/>
                </a:cubicBezTo>
                <a:cubicBezTo>
                  <a:pt x="66" y="158"/>
                  <a:pt x="67" y="159"/>
                  <a:pt x="69" y="159"/>
                </a:cubicBezTo>
                <a:cubicBezTo>
                  <a:pt x="69" y="159"/>
                  <a:pt x="70" y="159"/>
                  <a:pt x="71" y="158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147" y="184"/>
                  <a:pt x="147" y="184"/>
                  <a:pt x="147" y="184"/>
                </a:cubicBezTo>
                <a:lnTo>
                  <a:pt x="200" y="0"/>
                </a:lnTo>
                <a:close/>
                <a:moveTo>
                  <a:pt x="178" y="17"/>
                </a:moveTo>
                <a:cubicBezTo>
                  <a:pt x="70" y="117"/>
                  <a:pt x="70" y="117"/>
                  <a:pt x="70" y="117"/>
                </a:cubicBezTo>
                <a:cubicBezTo>
                  <a:pt x="17" y="77"/>
                  <a:pt x="17" y="77"/>
                  <a:pt x="17" y="77"/>
                </a:cubicBezTo>
                <a:lnTo>
                  <a:pt x="178" y="17"/>
                </a:lnTo>
                <a:close/>
                <a:moveTo>
                  <a:pt x="72" y="148"/>
                </a:moveTo>
                <a:cubicBezTo>
                  <a:pt x="72" y="129"/>
                  <a:pt x="72" y="129"/>
                  <a:pt x="72" y="129"/>
                </a:cubicBezTo>
                <a:cubicBezTo>
                  <a:pt x="87" y="139"/>
                  <a:pt x="87" y="139"/>
                  <a:pt x="87" y="139"/>
                </a:cubicBezTo>
                <a:lnTo>
                  <a:pt x="72" y="148"/>
                </a:lnTo>
                <a:close/>
                <a:moveTo>
                  <a:pt x="77" y="122"/>
                </a:moveTo>
                <a:cubicBezTo>
                  <a:pt x="186" y="21"/>
                  <a:pt x="186" y="21"/>
                  <a:pt x="186" y="21"/>
                </a:cubicBezTo>
                <a:cubicBezTo>
                  <a:pt x="142" y="171"/>
                  <a:pt x="142" y="171"/>
                  <a:pt x="142" y="171"/>
                </a:cubicBezTo>
                <a:lnTo>
                  <a:pt x="77" y="1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29653" y="525145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zh-CN" altLang="en-US" sz="3600" b="1" dirty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zh-CN" altLang="en-US" sz="3600" b="1" dirty="0">
              <a:solidFill>
                <a:schemeClr val="accent1">
                  <a:alpha val="99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8985" y="1481455"/>
            <a:ext cx="49149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altLang="zh-CN" dirty="0" smtClean="0"/>
              <a:t>uniapp</a:t>
            </a:r>
            <a:r>
              <a:rPr lang="zh-CN" altLang="en-US" dirty="0" smtClean="0"/>
              <a:t>官网：https://uniapp.dcloud.io/README</a:t>
            </a:r>
            <a:endParaRPr lang="zh-CN" altLang="en-US" dirty="0" smtClean="0"/>
          </a:p>
        </p:txBody>
      </p:sp>
      <p:sp>
        <p:nvSpPr>
          <p:cNvPr id="17" name="Freeform 99"/>
          <p:cNvSpPr>
            <a:spLocks noEditPoints="1"/>
          </p:cNvSpPr>
          <p:nvPr/>
        </p:nvSpPr>
        <p:spPr bwMode="auto">
          <a:xfrm>
            <a:off x="1029680" y="2160884"/>
            <a:ext cx="417871" cy="386266"/>
          </a:xfrm>
          <a:custGeom>
            <a:avLst/>
            <a:gdLst>
              <a:gd name="T0" fmla="*/ 200 w 200"/>
              <a:gd name="T1" fmla="*/ 0 h 184"/>
              <a:gd name="T2" fmla="*/ 0 w 200"/>
              <a:gd name="T3" fmla="*/ 74 h 184"/>
              <a:gd name="T4" fmla="*/ 64 w 200"/>
              <a:gd name="T5" fmla="*/ 123 h 184"/>
              <a:gd name="T6" fmla="*/ 64 w 200"/>
              <a:gd name="T7" fmla="*/ 154 h 184"/>
              <a:gd name="T8" fmla="*/ 65 w 200"/>
              <a:gd name="T9" fmla="*/ 156 h 184"/>
              <a:gd name="T10" fmla="*/ 65 w 200"/>
              <a:gd name="T11" fmla="*/ 157 h 184"/>
              <a:gd name="T12" fmla="*/ 69 w 200"/>
              <a:gd name="T13" fmla="*/ 159 h 184"/>
              <a:gd name="T14" fmla="*/ 71 w 200"/>
              <a:gd name="T15" fmla="*/ 158 h 184"/>
              <a:gd name="T16" fmla="*/ 93 w 200"/>
              <a:gd name="T17" fmla="*/ 144 h 184"/>
              <a:gd name="T18" fmla="*/ 147 w 200"/>
              <a:gd name="T19" fmla="*/ 184 h 184"/>
              <a:gd name="T20" fmla="*/ 200 w 200"/>
              <a:gd name="T21" fmla="*/ 0 h 184"/>
              <a:gd name="T22" fmla="*/ 178 w 200"/>
              <a:gd name="T23" fmla="*/ 17 h 184"/>
              <a:gd name="T24" fmla="*/ 70 w 200"/>
              <a:gd name="T25" fmla="*/ 117 h 184"/>
              <a:gd name="T26" fmla="*/ 17 w 200"/>
              <a:gd name="T27" fmla="*/ 77 h 184"/>
              <a:gd name="T28" fmla="*/ 178 w 200"/>
              <a:gd name="T29" fmla="*/ 17 h 184"/>
              <a:gd name="T30" fmla="*/ 72 w 200"/>
              <a:gd name="T31" fmla="*/ 148 h 184"/>
              <a:gd name="T32" fmla="*/ 72 w 200"/>
              <a:gd name="T33" fmla="*/ 129 h 184"/>
              <a:gd name="T34" fmla="*/ 87 w 200"/>
              <a:gd name="T35" fmla="*/ 139 h 184"/>
              <a:gd name="T36" fmla="*/ 72 w 200"/>
              <a:gd name="T37" fmla="*/ 148 h 184"/>
              <a:gd name="T38" fmla="*/ 77 w 200"/>
              <a:gd name="T39" fmla="*/ 122 h 184"/>
              <a:gd name="T40" fmla="*/ 186 w 200"/>
              <a:gd name="T41" fmla="*/ 21 h 184"/>
              <a:gd name="T42" fmla="*/ 142 w 200"/>
              <a:gd name="T43" fmla="*/ 171 h 184"/>
              <a:gd name="T44" fmla="*/ 77 w 200"/>
              <a:gd name="T45" fmla="*/ 12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84">
                <a:moveTo>
                  <a:pt x="200" y="0"/>
                </a:moveTo>
                <a:cubicBezTo>
                  <a:pt x="0" y="74"/>
                  <a:pt x="0" y="74"/>
                  <a:pt x="0" y="74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4" y="155"/>
                  <a:pt x="65" y="156"/>
                  <a:pt x="65" y="156"/>
                </a:cubicBezTo>
                <a:cubicBezTo>
                  <a:pt x="65" y="156"/>
                  <a:pt x="65" y="157"/>
                  <a:pt x="65" y="157"/>
                </a:cubicBezTo>
                <a:cubicBezTo>
                  <a:pt x="66" y="158"/>
                  <a:pt x="67" y="159"/>
                  <a:pt x="69" y="159"/>
                </a:cubicBezTo>
                <a:cubicBezTo>
                  <a:pt x="69" y="159"/>
                  <a:pt x="70" y="159"/>
                  <a:pt x="71" y="158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147" y="184"/>
                  <a:pt x="147" y="184"/>
                  <a:pt x="147" y="184"/>
                </a:cubicBezTo>
                <a:lnTo>
                  <a:pt x="200" y="0"/>
                </a:lnTo>
                <a:close/>
                <a:moveTo>
                  <a:pt x="178" y="17"/>
                </a:moveTo>
                <a:cubicBezTo>
                  <a:pt x="70" y="117"/>
                  <a:pt x="70" y="117"/>
                  <a:pt x="70" y="117"/>
                </a:cubicBezTo>
                <a:cubicBezTo>
                  <a:pt x="17" y="77"/>
                  <a:pt x="17" y="77"/>
                  <a:pt x="17" y="77"/>
                </a:cubicBezTo>
                <a:lnTo>
                  <a:pt x="178" y="17"/>
                </a:lnTo>
                <a:close/>
                <a:moveTo>
                  <a:pt x="72" y="148"/>
                </a:moveTo>
                <a:cubicBezTo>
                  <a:pt x="72" y="129"/>
                  <a:pt x="72" y="129"/>
                  <a:pt x="72" y="129"/>
                </a:cubicBezTo>
                <a:cubicBezTo>
                  <a:pt x="87" y="139"/>
                  <a:pt x="87" y="139"/>
                  <a:pt x="87" y="139"/>
                </a:cubicBezTo>
                <a:lnTo>
                  <a:pt x="72" y="148"/>
                </a:lnTo>
                <a:close/>
                <a:moveTo>
                  <a:pt x="77" y="122"/>
                </a:moveTo>
                <a:cubicBezTo>
                  <a:pt x="186" y="21"/>
                  <a:pt x="186" y="21"/>
                  <a:pt x="186" y="21"/>
                </a:cubicBezTo>
                <a:cubicBezTo>
                  <a:pt x="142" y="171"/>
                  <a:pt x="142" y="171"/>
                  <a:pt x="142" y="171"/>
                </a:cubicBezTo>
                <a:lnTo>
                  <a:pt x="77" y="1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38985" y="2160905"/>
            <a:ext cx="85725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dirty="0" smtClean="0"/>
              <a:t>微信小程序</a:t>
            </a:r>
            <a:r>
              <a:rPr lang="zh-CN" altLang="en-US" dirty="0" smtClean="0"/>
              <a:t>官网：https://developers.weixin.qq.com/miniprogram/dev/framework/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45332" y="568705"/>
            <a:ext cx="42434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spc="100" dirty="0">
                <a:solidFill>
                  <a:srgbClr val="94D9F8">
                    <a:alpha val="56000"/>
                  </a:srgbClr>
                </a:solidFill>
                <a:latin typeface="+mj-ea"/>
                <a:ea typeface="+mj-ea"/>
              </a:rPr>
              <a:t>Contents</a:t>
            </a:r>
            <a:endParaRPr lang="en-US" altLang="zh-CN" sz="7200" spc="100" dirty="0">
              <a:solidFill>
                <a:srgbClr val="94D9F8">
                  <a:alpha val="56000"/>
                </a:srgbClr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99421" y="797233"/>
            <a:ext cx="3015380" cy="991106"/>
            <a:chOff x="1099421" y="904014"/>
            <a:chExt cx="3015380" cy="991106"/>
          </a:xfrm>
        </p:grpSpPr>
        <p:sp>
          <p:nvSpPr>
            <p:cNvPr id="7" name="矩形: 圆角 6"/>
            <p:cNvSpPr/>
            <p:nvPr/>
          </p:nvSpPr>
          <p:spPr>
            <a:xfrm>
              <a:off x="1099421" y="904014"/>
              <a:ext cx="3015380" cy="991106"/>
            </a:xfrm>
            <a:prstGeom prst="roundRect">
              <a:avLst>
                <a:gd name="adj" fmla="val 1512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02907" y="1003119"/>
              <a:ext cx="140716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大纲</a:t>
              </a:r>
              <a:endParaRPr lang="zh-CN" altLang="en-US" sz="4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429857" y="2384244"/>
            <a:ext cx="8536347" cy="2454029"/>
            <a:chOff x="1429857" y="2479192"/>
            <a:chExt cx="8536347" cy="2454029"/>
          </a:xfrm>
        </p:grpSpPr>
        <p:grpSp>
          <p:nvGrpSpPr>
            <p:cNvPr id="32" name="组合 31"/>
            <p:cNvGrpSpPr/>
            <p:nvPr/>
          </p:nvGrpSpPr>
          <p:grpSpPr>
            <a:xfrm>
              <a:off x="1429857" y="2479192"/>
              <a:ext cx="4056071" cy="879653"/>
              <a:chOff x="1706082" y="2564917"/>
              <a:chExt cx="4056071" cy="879653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2607110" y="2623139"/>
                <a:ext cx="171438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zh-CN" sz="32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01</a:t>
                </a:r>
                <a:endPara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607111" y="3167710"/>
                <a:ext cx="3155042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>
                    <a:solidFill>
                      <a:schemeClr val="accent2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tx1"/>
                    </a:solidFill>
                    <a:sym typeface="思源黑体 CN Regular" panose="020B0500000000000000" pitchFamily="34" charset="-122"/>
                  </a:rPr>
                  <a:t>微信小程序</a:t>
                </a:r>
                <a:r>
                  <a:rPr lang="zh-CN" altLang="en-US" dirty="0">
                    <a:solidFill>
                      <a:schemeClr val="tx1"/>
                    </a:solidFill>
                    <a:sym typeface="思源黑体 CN Regular" panose="020B0500000000000000" pitchFamily="34" charset="-122"/>
                  </a:rPr>
                  <a:t>简介</a:t>
                </a:r>
                <a:endParaRPr lang="zh-CN" altLang="en-US" dirty="0">
                  <a:solidFill>
                    <a:schemeClr val="tx1"/>
                  </a:solidFill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706082" y="2564917"/>
                <a:ext cx="7598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zh-CN" sz="4800" b="1" dirty="0">
                    <a:solidFill>
                      <a:srgbClr val="94D9F8">
                        <a:alpha val="3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4800" b="1" dirty="0">
                  <a:solidFill>
                    <a:srgbClr val="94D9F8">
                      <a:alpha val="3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5910133" y="2479192"/>
              <a:ext cx="4056071" cy="879653"/>
              <a:chOff x="5828139" y="2564917"/>
              <a:chExt cx="4056071" cy="879653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6729167" y="2623139"/>
                <a:ext cx="16683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zh-CN" sz="3200" b="1" dirty="0">
                    <a:solidFill>
                      <a:schemeClr val="accent1"/>
                    </a:solidFill>
                    <a:latin typeface="思源黑体 Heavy" panose="020B0A00000000000000" pitchFamily="34" charset="-122"/>
                    <a:ea typeface="思源黑体 Heavy" panose="020B0A00000000000000" pitchFamily="34" charset="-122"/>
                  </a:rPr>
                  <a:t>PART 02</a:t>
                </a:r>
                <a:endParaRPr lang="zh-CN" altLang="en-US" sz="3200" b="1" dirty="0">
                  <a:solidFill>
                    <a:schemeClr val="accent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6729168" y="3167710"/>
                <a:ext cx="3155042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>
                    <a:solidFill>
                      <a:schemeClr val="accent2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  <a:sym typeface="思源黑体 CN Regular" panose="020B0500000000000000" pitchFamily="34" charset="-122"/>
                  </a:rPr>
                  <a:t>uniapp</a:t>
                </a:r>
                <a:r>
                  <a:rPr lang="zh-CN" altLang="en-US" dirty="0">
                    <a:solidFill>
                      <a:schemeClr val="tx1"/>
                    </a:solidFill>
                    <a:sym typeface="思源黑体 CN Regular" panose="020B0500000000000000" pitchFamily="34" charset="-122"/>
                  </a:rPr>
                  <a:t>框架</a:t>
                </a:r>
                <a:r>
                  <a:rPr lang="zh-CN" altLang="en-US" dirty="0">
                    <a:solidFill>
                      <a:schemeClr val="tx1"/>
                    </a:solidFill>
                    <a:sym typeface="思源黑体 CN Regular" panose="020B0500000000000000" pitchFamily="34" charset="-122"/>
                  </a:rPr>
                  <a:t>用法</a:t>
                </a:r>
                <a:endParaRPr lang="zh-CN" altLang="en-US" dirty="0">
                  <a:solidFill>
                    <a:schemeClr val="tx1"/>
                  </a:solidFill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828139" y="2564917"/>
                <a:ext cx="75020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zh-CN" sz="4800" b="1" dirty="0">
                    <a:solidFill>
                      <a:srgbClr val="94D9F8">
                        <a:alpha val="30000"/>
                      </a:srgbClr>
                    </a:solidFill>
                    <a:latin typeface="思源黑体 Heavy" panose="020B0A00000000000000" pitchFamily="34" charset="-122"/>
                    <a:ea typeface="思源黑体 Heavy" panose="020B0A00000000000000" pitchFamily="34" charset="-122"/>
                  </a:rPr>
                  <a:t>02</a:t>
                </a:r>
                <a:endParaRPr lang="zh-CN" altLang="en-US" sz="4800" b="1" dirty="0">
                  <a:solidFill>
                    <a:srgbClr val="94D9F8">
                      <a:alpha val="30000"/>
                    </a:srgb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429857" y="4063093"/>
              <a:ext cx="4055436" cy="870128"/>
              <a:chOff x="1706082" y="4088917"/>
              <a:chExt cx="4055436" cy="870128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2607110" y="4147139"/>
                <a:ext cx="171438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zh-CN" sz="32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03</a:t>
                </a:r>
                <a:endPara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606476" y="4682185"/>
                <a:ext cx="3155042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>
                    <a:solidFill>
                      <a:schemeClr val="accent2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r>
                  <a:rPr lang="en-US" altLang="zh-CN" dirty="0">
                    <a:solidFill>
                      <a:schemeClr val="tx1"/>
                    </a:solidFill>
                    <a:sym typeface="思源黑体 CN Regular" panose="020B0500000000000000" pitchFamily="34" charset="-122"/>
                  </a:rPr>
                  <a:t>uniapp</a:t>
                </a:r>
                <a:r>
                  <a:rPr lang="zh-CN" altLang="en-US" dirty="0">
                    <a:solidFill>
                      <a:schemeClr val="tx1"/>
                    </a:solidFill>
                    <a:sym typeface="思源黑体 CN Regular" panose="020B0500000000000000" pitchFamily="34" charset="-122"/>
                  </a:rPr>
                  <a:t>框架项目案例</a:t>
                </a:r>
                <a:endParaRPr lang="zh-CN" altLang="en-US" dirty="0">
                  <a:solidFill>
                    <a:schemeClr val="tx1"/>
                  </a:solidFill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706082" y="4088917"/>
                <a:ext cx="7598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zh-CN" sz="4800" b="1" dirty="0">
                    <a:solidFill>
                      <a:srgbClr val="94D9F8">
                        <a:alpha val="3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800" b="1" dirty="0">
                  <a:solidFill>
                    <a:srgbClr val="94D9F8">
                      <a:alpha val="3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任意多边形: 形状 43"/>
          <p:cNvSpPr/>
          <p:nvPr/>
        </p:nvSpPr>
        <p:spPr>
          <a:xfrm rot="5400000">
            <a:off x="71232" y="5022510"/>
            <a:ext cx="1764258" cy="1906723"/>
          </a:xfrm>
          <a:custGeom>
            <a:avLst/>
            <a:gdLst>
              <a:gd name="connsiteX0" fmla="*/ 0 w 1764258"/>
              <a:gd name="connsiteY0" fmla="*/ 1155331 h 1906723"/>
              <a:gd name="connsiteX1" fmla="*/ 753202 w 1764258"/>
              <a:gd name="connsiteY1" fmla="*/ 79309 h 1906723"/>
              <a:gd name="connsiteX2" fmla="*/ 1758251 w 1764258"/>
              <a:gd name="connsiteY2" fmla="*/ 152709 h 1906723"/>
              <a:gd name="connsiteX3" fmla="*/ 1764258 w 1764258"/>
              <a:gd name="connsiteY3" fmla="*/ 156722 h 1906723"/>
              <a:gd name="connsiteX4" fmla="*/ 1764258 w 1764258"/>
              <a:gd name="connsiteY4" fmla="*/ 1906723 h 1906723"/>
              <a:gd name="connsiteX5" fmla="*/ 1151384 w 1764258"/>
              <a:gd name="connsiteY5" fmla="*/ 1906723 h 1906723"/>
              <a:gd name="connsiteX6" fmla="*/ 1157284 w 1764258"/>
              <a:gd name="connsiteY6" fmla="*/ 1745715 h 1906723"/>
              <a:gd name="connsiteX7" fmla="*/ 1695309 w 1764258"/>
              <a:gd name="connsiteY7" fmla="*/ 1412468 h 1906723"/>
              <a:gd name="connsiteX8" fmla="*/ 1590653 w 1764258"/>
              <a:gd name="connsiteY8" fmla="*/ 788311 h 1906723"/>
              <a:gd name="connsiteX9" fmla="*/ 973355 w 1764258"/>
              <a:gd name="connsiteY9" fmla="*/ 648784 h 1906723"/>
              <a:gd name="connsiteX10" fmla="*/ 610432 w 1764258"/>
              <a:gd name="connsiteY10" fmla="*/ 1167254 h 190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64258" h="1906723">
                <a:moveTo>
                  <a:pt x="0" y="1155331"/>
                </a:moveTo>
                <a:cubicBezTo>
                  <a:pt x="9343" y="677009"/>
                  <a:pt x="306973" y="251817"/>
                  <a:pt x="753202" y="79309"/>
                </a:cubicBezTo>
                <a:cubicBezTo>
                  <a:pt x="1087874" y="-50071"/>
                  <a:pt x="1456302" y="-18053"/>
                  <a:pt x="1758251" y="152709"/>
                </a:cubicBezTo>
                <a:lnTo>
                  <a:pt x="1764258" y="156722"/>
                </a:lnTo>
                <a:lnTo>
                  <a:pt x="1764258" y="1906723"/>
                </a:lnTo>
                <a:lnTo>
                  <a:pt x="1151384" y="1906723"/>
                </a:lnTo>
                <a:lnTo>
                  <a:pt x="1157284" y="1745715"/>
                </a:lnTo>
                <a:cubicBezTo>
                  <a:pt x="1387648" y="1754157"/>
                  <a:pt x="1600250" y="1622474"/>
                  <a:pt x="1695309" y="1412468"/>
                </a:cubicBezTo>
                <a:cubicBezTo>
                  <a:pt x="1790368" y="1202462"/>
                  <a:pt x="1749013" y="955825"/>
                  <a:pt x="1590653" y="788311"/>
                </a:cubicBezTo>
                <a:cubicBezTo>
                  <a:pt x="1432293" y="620798"/>
                  <a:pt x="1188366" y="565663"/>
                  <a:pt x="973355" y="648784"/>
                </a:cubicBezTo>
                <a:cubicBezTo>
                  <a:pt x="758344" y="731905"/>
                  <a:pt x="614934" y="936780"/>
                  <a:pt x="610432" y="11672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 flipV="1">
            <a:off x="11610495" y="5352872"/>
            <a:ext cx="112496" cy="1096746"/>
            <a:chOff x="261360" y="5432331"/>
            <a:chExt cx="112496" cy="1096746"/>
          </a:xfrm>
        </p:grpSpPr>
        <p:sp>
          <p:nvSpPr>
            <p:cNvPr id="39" name="椭圆 38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>
            <a:off x="1" y="0"/>
            <a:ext cx="9303659" cy="6858000"/>
          </a:xfrm>
          <a:custGeom>
            <a:avLst/>
            <a:gdLst>
              <a:gd name="connsiteX0" fmla="*/ 0 w 9303659"/>
              <a:gd name="connsiteY0" fmla="*/ 5112890 h 6858000"/>
              <a:gd name="connsiteX1" fmla="*/ 69072 w 9303659"/>
              <a:gd name="connsiteY1" fmla="*/ 5256273 h 6858000"/>
              <a:gd name="connsiteX2" fmla="*/ 1612615 w 9303659"/>
              <a:gd name="connsiteY2" fmla="*/ 6799817 h 6858000"/>
              <a:gd name="connsiteX3" fmla="*/ 1726217 w 9303659"/>
              <a:gd name="connsiteY3" fmla="*/ 6858000 h 6858000"/>
              <a:gd name="connsiteX4" fmla="*/ 0 w 9303659"/>
              <a:gd name="connsiteY4" fmla="*/ 6858000 h 6858000"/>
              <a:gd name="connsiteX5" fmla="*/ 5153559 w 9303659"/>
              <a:gd name="connsiteY5" fmla="*/ 0 h 6858000"/>
              <a:gd name="connsiteX6" fmla="*/ 8195189 w 9303659"/>
              <a:gd name="connsiteY6" fmla="*/ 0 h 6858000"/>
              <a:gd name="connsiteX7" fmla="*/ 8302219 w 9303659"/>
              <a:gd name="connsiteY7" fmla="*/ 150510 h 6858000"/>
              <a:gd name="connsiteX8" fmla="*/ 9303659 w 9303659"/>
              <a:gd name="connsiteY8" fmla="*/ 3429000 h 6858000"/>
              <a:gd name="connsiteX9" fmla="*/ 8302219 w 9303659"/>
              <a:gd name="connsiteY9" fmla="*/ 6707490 h 6858000"/>
              <a:gd name="connsiteX10" fmla="*/ 8195189 w 9303659"/>
              <a:gd name="connsiteY10" fmla="*/ 6858000 h 6858000"/>
              <a:gd name="connsiteX11" fmla="*/ 5153559 w 9303659"/>
              <a:gd name="connsiteY11" fmla="*/ 6858000 h 6858000"/>
              <a:gd name="connsiteX12" fmla="*/ 5267162 w 9303659"/>
              <a:gd name="connsiteY12" fmla="*/ 6799817 h 6858000"/>
              <a:gd name="connsiteX13" fmla="*/ 7273387 w 9303659"/>
              <a:gd name="connsiteY13" fmla="*/ 3429000 h 6858000"/>
              <a:gd name="connsiteX14" fmla="*/ 5267162 w 9303659"/>
              <a:gd name="connsiteY14" fmla="*/ 58184 h 6858000"/>
              <a:gd name="connsiteX15" fmla="*/ 0 w 9303659"/>
              <a:gd name="connsiteY15" fmla="*/ 0 h 6858000"/>
              <a:gd name="connsiteX16" fmla="*/ 1726217 w 9303659"/>
              <a:gd name="connsiteY16" fmla="*/ 0 h 6858000"/>
              <a:gd name="connsiteX17" fmla="*/ 1612615 w 9303659"/>
              <a:gd name="connsiteY17" fmla="*/ 58184 h 6858000"/>
              <a:gd name="connsiteX18" fmla="*/ 69072 w 9303659"/>
              <a:gd name="connsiteY18" fmla="*/ 1601727 h 6858000"/>
              <a:gd name="connsiteX19" fmla="*/ 0 w 9303659"/>
              <a:gd name="connsiteY19" fmla="*/ 17451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303659" h="6858000">
                <a:moveTo>
                  <a:pt x="0" y="5112890"/>
                </a:moveTo>
                <a:lnTo>
                  <a:pt x="69072" y="5256273"/>
                </a:lnTo>
                <a:cubicBezTo>
                  <a:pt x="423160" y="5908091"/>
                  <a:pt x="960798" y="6445728"/>
                  <a:pt x="1612615" y="6799817"/>
                </a:cubicBezTo>
                <a:lnTo>
                  <a:pt x="1726217" y="6858000"/>
                </a:lnTo>
                <a:lnTo>
                  <a:pt x="0" y="6858000"/>
                </a:lnTo>
                <a:close/>
                <a:moveTo>
                  <a:pt x="5153559" y="0"/>
                </a:moveTo>
                <a:lnTo>
                  <a:pt x="8195189" y="0"/>
                </a:lnTo>
                <a:lnTo>
                  <a:pt x="8302219" y="150510"/>
                </a:lnTo>
                <a:cubicBezTo>
                  <a:pt x="8934476" y="1086374"/>
                  <a:pt x="9303659" y="2214574"/>
                  <a:pt x="9303659" y="3429000"/>
                </a:cubicBezTo>
                <a:cubicBezTo>
                  <a:pt x="9303659" y="4643427"/>
                  <a:pt x="8934476" y="5771626"/>
                  <a:pt x="8302219" y="6707490"/>
                </a:cubicBezTo>
                <a:lnTo>
                  <a:pt x="8195189" y="6858000"/>
                </a:lnTo>
                <a:lnTo>
                  <a:pt x="5153559" y="6858000"/>
                </a:lnTo>
                <a:lnTo>
                  <a:pt x="5267162" y="6799817"/>
                </a:lnTo>
                <a:cubicBezTo>
                  <a:pt x="6462160" y="6150655"/>
                  <a:pt x="7273387" y="4884564"/>
                  <a:pt x="7273387" y="3429000"/>
                </a:cubicBezTo>
                <a:cubicBezTo>
                  <a:pt x="7273387" y="1973437"/>
                  <a:pt x="6462160" y="707346"/>
                  <a:pt x="5267162" y="58184"/>
                </a:cubicBezTo>
                <a:close/>
                <a:moveTo>
                  <a:pt x="0" y="0"/>
                </a:moveTo>
                <a:lnTo>
                  <a:pt x="1726217" y="0"/>
                </a:lnTo>
                <a:lnTo>
                  <a:pt x="1612615" y="58184"/>
                </a:lnTo>
                <a:cubicBezTo>
                  <a:pt x="960798" y="412272"/>
                  <a:pt x="423160" y="949910"/>
                  <a:pt x="69072" y="1601727"/>
                </a:cubicBezTo>
                <a:lnTo>
                  <a:pt x="0" y="1745111"/>
                </a:lnTo>
                <a:close/>
              </a:path>
            </a:pathLst>
          </a:custGeom>
          <a:solidFill>
            <a:srgbClr val="94D9F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8195190" y="0"/>
            <a:ext cx="3996810" cy="6858000"/>
          </a:xfrm>
          <a:custGeom>
            <a:avLst/>
            <a:gdLst>
              <a:gd name="connsiteX0" fmla="*/ 1099 w 3996810"/>
              <a:gd name="connsiteY0" fmla="*/ 0 h 6858000"/>
              <a:gd name="connsiteX1" fmla="*/ 3996810 w 3996810"/>
              <a:gd name="connsiteY1" fmla="*/ 0 h 6858000"/>
              <a:gd name="connsiteX2" fmla="*/ 3996810 w 3996810"/>
              <a:gd name="connsiteY2" fmla="*/ 6858000 h 6858000"/>
              <a:gd name="connsiteX3" fmla="*/ 0 w 3996810"/>
              <a:gd name="connsiteY3" fmla="*/ 6858000 h 6858000"/>
              <a:gd name="connsiteX4" fmla="*/ 107030 w 3996810"/>
              <a:gd name="connsiteY4" fmla="*/ 6707491 h 6858000"/>
              <a:gd name="connsiteX5" fmla="*/ 1108470 w 3996810"/>
              <a:gd name="connsiteY5" fmla="*/ 3429000 h 6858000"/>
              <a:gd name="connsiteX6" fmla="*/ 155888 w 3996810"/>
              <a:gd name="connsiteY6" fmla="*/ 2240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6810" h="6858000">
                <a:moveTo>
                  <a:pt x="1099" y="0"/>
                </a:moveTo>
                <a:lnTo>
                  <a:pt x="3996810" y="0"/>
                </a:lnTo>
                <a:lnTo>
                  <a:pt x="3996810" y="6858000"/>
                </a:lnTo>
                <a:lnTo>
                  <a:pt x="0" y="6858000"/>
                </a:lnTo>
                <a:lnTo>
                  <a:pt x="107030" y="6707491"/>
                </a:lnTo>
                <a:cubicBezTo>
                  <a:pt x="739287" y="5771627"/>
                  <a:pt x="1108470" y="4643427"/>
                  <a:pt x="1108470" y="3429000"/>
                </a:cubicBezTo>
                <a:cubicBezTo>
                  <a:pt x="1108470" y="2246199"/>
                  <a:pt x="758265" y="1145193"/>
                  <a:pt x="155888" y="224014"/>
                </a:cubicBezTo>
                <a:close/>
              </a:path>
            </a:pathLst>
          </a:custGeom>
          <a:blipFill>
            <a:blip r:embed="rId1"/>
            <a:srcRect/>
            <a:stretch>
              <a:fillRect l="-176843" r="-281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98028" y="873125"/>
            <a:ext cx="5356225" cy="2966703"/>
            <a:chOff x="1098028" y="626383"/>
            <a:chExt cx="5356225" cy="2966703"/>
          </a:xfrm>
        </p:grpSpPr>
        <p:sp>
          <p:nvSpPr>
            <p:cNvPr id="11" name="文本框 10"/>
            <p:cNvSpPr txBox="1"/>
            <p:nvPr/>
          </p:nvSpPr>
          <p:spPr>
            <a:xfrm>
              <a:off x="1098028" y="626383"/>
              <a:ext cx="2183290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138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3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8028" y="2669796"/>
              <a:ext cx="5356225" cy="9232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6000" b="1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思源黑体 CN Regular" panose="020B0500000000000000" pitchFamily="34" charset="-122"/>
                </a:rPr>
                <a:t>微信小程序简介</a:t>
              </a:r>
              <a:endParaRPr lang="zh-CN" altLang="en-US" sz="6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空心弧 25"/>
          <p:cNvSpPr/>
          <p:nvPr/>
        </p:nvSpPr>
        <p:spPr>
          <a:xfrm rot="7200000">
            <a:off x="3267962" y="3706051"/>
            <a:ext cx="1999599" cy="1999599"/>
          </a:xfrm>
          <a:prstGeom prst="blockArc">
            <a:avLst>
              <a:gd name="adj1" fmla="val 10867144"/>
              <a:gd name="adj2" fmla="val 5525927"/>
              <a:gd name="adj3" fmla="val 25908"/>
            </a:avLst>
          </a:prstGeom>
          <a:solidFill>
            <a:srgbClr val="94D9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1" y="241299"/>
            <a:ext cx="4048125" cy="6197600"/>
          </a:xfrm>
          <a:custGeom>
            <a:avLst/>
            <a:gdLst>
              <a:gd name="connsiteX0" fmla="*/ 949325 w 4048125"/>
              <a:gd name="connsiteY0" fmla="*/ 0 h 6197600"/>
              <a:gd name="connsiteX1" fmla="*/ 4048125 w 4048125"/>
              <a:gd name="connsiteY1" fmla="*/ 3098800 h 6197600"/>
              <a:gd name="connsiteX2" fmla="*/ 949325 w 4048125"/>
              <a:gd name="connsiteY2" fmla="*/ 6197600 h 6197600"/>
              <a:gd name="connsiteX3" fmla="*/ 27837 w 4048125"/>
              <a:gd name="connsiteY3" fmla="*/ 6058284 h 6197600"/>
              <a:gd name="connsiteX4" fmla="*/ 0 w 4048125"/>
              <a:gd name="connsiteY4" fmla="*/ 6048096 h 6197600"/>
              <a:gd name="connsiteX5" fmla="*/ 0 w 4048125"/>
              <a:gd name="connsiteY5" fmla="*/ 4659711 h 6197600"/>
              <a:gd name="connsiteX6" fmla="*/ 77616 w 4048125"/>
              <a:gd name="connsiteY6" fmla="*/ 4706863 h 6197600"/>
              <a:gd name="connsiteX7" fmla="*/ 949325 w 4048125"/>
              <a:gd name="connsiteY7" fmla="*/ 4927588 h 6197600"/>
              <a:gd name="connsiteX8" fmla="*/ 2778113 w 4048125"/>
              <a:gd name="connsiteY8" fmla="*/ 3098800 h 6197600"/>
              <a:gd name="connsiteX9" fmla="*/ 949325 w 4048125"/>
              <a:gd name="connsiteY9" fmla="*/ 1270012 h 6197600"/>
              <a:gd name="connsiteX10" fmla="*/ 77616 w 4048125"/>
              <a:gd name="connsiteY10" fmla="*/ 1490737 h 6197600"/>
              <a:gd name="connsiteX11" fmla="*/ 0 w 4048125"/>
              <a:gd name="connsiteY11" fmla="*/ 1537890 h 6197600"/>
              <a:gd name="connsiteX12" fmla="*/ 0 w 4048125"/>
              <a:gd name="connsiteY12" fmla="*/ 149504 h 6197600"/>
              <a:gd name="connsiteX13" fmla="*/ 27837 w 4048125"/>
              <a:gd name="connsiteY13" fmla="*/ 139316 h 6197600"/>
              <a:gd name="connsiteX14" fmla="*/ 949325 w 4048125"/>
              <a:gd name="connsiteY14" fmla="*/ 0 h 619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8125" h="6197600">
                <a:moveTo>
                  <a:pt x="949325" y="0"/>
                </a:moveTo>
                <a:cubicBezTo>
                  <a:pt x="2660745" y="0"/>
                  <a:pt x="4048125" y="1387380"/>
                  <a:pt x="4048125" y="3098800"/>
                </a:cubicBezTo>
                <a:cubicBezTo>
                  <a:pt x="4048125" y="4810220"/>
                  <a:pt x="2660745" y="6197600"/>
                  <a:pt x="949325" y="6197600"/>
                </a:cubicBezTo>
                <a:cubicBezTo>
                  <a:pt x="628434" y="6197600"/>
                  <a:pt x="318935" y="6148825"/>
                  <a:pt x="27837" y="6058284"/>
                </a:cubicBezTo>
                <a:lnTo>
                  <a:pt x="0" y="6048096"/>
                </a:lnTo>
                <a:lnTo>
                  <a:pt x="0" y="4659711"/>
                </a:lnTo>
                <a:lnTo>
                  <a:pt x="77616" y="4706863"/>
                </a:lnTo>
                <a:cubicBezTo>
                  <a:pt x="336743" y="4847630"/>
                  <a:pt x="633696" y="4927588"/>
                  <a:pt x="949325" y="4927588"/>
                </a:cubicBezTo>
                <a:cubicBezTo>
                  <a:pt x="1959337" y="4927588"/>
                  <a:pt x="2778113" y="4108812"/>
                  <a:pt x="2778113" y="3098800"/>
                </a:cubicBezTo>
                <a:cubicBezTo>
                  <a:pt x="2778113" y="2088788"/>
                  <a:pt x="1959337" y="1270012"/>
                  <a:pt x="949325" y="1270012"/>
                </a:cubicBezTo>
                <a:cubicBezTo>
                  <a:pt x="633696" y="1270012"/>
                  <a:pt x="336743" y="1349971"/>
                  <a:pt x="77616" y="1490737"/>
                </a:cubicBezTo>
                <a:lnTo>
                  <a:pt x="0" y="1537890"/>
                </a:lnTo>
                <a:lnTo>
                  <a:pt x="0" y="149504"/>
                </a:lnTo>
                <a:lnTo>
                  <a:pt x="27837" y="139316"/>
                </a:lnTo>
                <a:cubicBezTo>
                  <a:pt x="318935" y="48775"/>
                  <a:pt x="628434" y="0"/>
                  <a:pt x="949325" y="0"/>
                </a:cubicBezTo>
                <a:close/>
              </a:path>
            </a:pathLst>
          </a:custGeom>
          <a:solidFill>
            <a:srgbClr val="94D9F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6108" y="1081738"/>
            <a:ext cx="304800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zh-CN" altLang="en-US" sz="4800" b="1" dirty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起源</a:t>
            </a:r>
            <a:endParaRPr lang="zh-CN" altLang="en-US" sz="4800" b="1" dirty="0">
              <a:solidFill>
                <a:schemeClr val="accent1">
                  <a:alpha val="99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8225" y="987425"/>
            <a:ext cx="4827905" cy="129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/>
                </a:solidFill>
                <a:sym typeface="思源黑体 CN Regular" panose="020B0500000000000000" pitchFamily="34" charset="-122"/>
              </a:rPr>
              <a:t>移动端网络的不断发展，移动端超级运用</a:t>
            </a:r>
            <a:r>
              <a:rPr lang="en-US" altLang="zh-CN" sz="1400" dirty="0">
                <a:solidFill>
                  <a:schemeClr val="tx1"/>
                </a:solidFill>
                <a:sym typeface="思源黑体 CN Regular" panose="020B0500000000000000" pitchFamily="34" charset="-122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sym typeface="思源黑体 CN Regular" panose="020B0500000000000000" pitchFamily="34" charset="-122"/>
              </a:rPr>
              <a:t>兴起，百度提出</a:t>
            </a:r>
            <a:r>
              <a:rPr lang="en-US" altLang="zh-CN" sz="1400" dirty="0">
                <a:solidFill>
                  <a:schemeClr val="tx1"/>
                </a:solidFill>
                <a:sym typeface="思源黑体 CN Regular" panose="020B0500000000000000" pitchFamily="34" charset="-122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sym typeface="思源黑体 CN Regular" panose="020B0500000000000000" pitchFamily="34" charset="-122"/>
              </a:rPr>
              <a:t>轻应用</a:t>
            </a:r>
            <a:r>
              <a:rPr lang="en-US" altLang="zh-CN" sz="1400" dirty="0">
                <a:solidFill>
                  <a:schemeClr val="tx1"/>
                </a:solidFill>
                <a:sym typeface="思源黑体 CN Regular" panose="020B0500000000000000" pitchFamily="34" charset="-122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sym typeface="思源黑体 CN Regular" panose="020B0500000000000000" pitchFamily="34" charset="-122"/>
              </a:rPr>
              <a:t>概念，微信围绕庞大的微信用户入口，构建一个应用生态闭环，</a:t>
            </a:r>
            <a:r>
              <a:rPr lang="en-US" altLang="zh-CN" sz="1400" dirty="0">
                <a:solidFill>
                  <a:schemeClr val="tx1"/>
                </a:solidFill>
                <a:sym typeface="思源黑体 CN Regular" panose="020B0500000000000000" pitchFamily="34" charset="-122"/>
              </a:rPr>
              <a:t>2017</a:t>
            </a:r>
            <a:r>
              <a:rPr lang="zh-CN" altLang="en-US" sz="1400" dirty="0">
                <a:solidFill>
                  <a:schemeClr val="tx1"/>
                </a:solidFill>
                <a:sym typeface="思源黑体 CN Regular" panose="020B0500000000000000" pitchFamily="34" charset="-122"/>
              </a:rPr>
              <a:t>年</a:t>
            </a:r>
            <a:r>
              <a:rPr lang="zh-CN" altLang="en-US" sz="1400" dirty="0">
                <a:solidFill>
                  <a:schemeClr val="tx1"/>
                </a:solidFill>
                <a:sym typeface="思源黑体 CN Regular" panose="020B0500000000000000" pitchFamily="34" charset="-122"/>
              </a:rPr>
              <a:t>正式上线</a:t>
            </a:r>
            <a:endParaRPr lang="zh-CN" altLang="en-US" sz="1400" dirty="0">
              <a:solidFill>
                <a:schemeClr val="tx1"/>
              </a:solidFill>
              <a:sym typeface="思源黑体 CN Regular" panose="020B0500000000000000" pitchFamily="34" charset="-122"/>
            </a:endParaRPr>
          </a:p>
          <a:p>
            <a:endParaRPr lang="zh-CN" altLang="en-US" sz="1400" dirty="0">
              <a:solidFill>
                <a:schemeClr val="tx1"/>
              </a:solidFill>
              <a:sym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6108" y="3938603"/>
            <a:ext cx="426720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sz="4800" b="1" dirty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</a:t>
            </a:r>
            <a:r>
              <a:rPr lang="zh-CN" altLang="en-US" sz="4800" b="1" dirty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zh-CN" altLang="en-US" sz="4800" b="1" dirty="0">
              <a:solidFill>
                <a:schemeClr val="accent1">
                  <a:alpha val="99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18225" y="3938905"/>
            <a:ext cx="4343400" cy="8305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altLang="zh-CN" dirty="0" smtClean="0"/>
              <a:t>1.</a:t>
            </a:r>
            <a:r>
              <a:rPr lang="zh-CN" altLang="en-US" dirty="0" smtClean="0"/>
              <a:t>微信生态，引流方便，操作方便，成本</a:t>
            </a:r>
            <a:r>
              <a:rPr lang="zh-CN" altLang="en-US" dirty="0" smtClean="0"/>
              <a:t>低</a:t>
            </a:r>
            <a:endParaRPr lang="zh-CN" altLang="en-US" dirty="0" smtClean="0"/>
          </a:p>
          <a:p>
            <a:pPr algn="l"/>
            <a:endParaRPr lang="zh-CN" altLang="en-US" dirty="0" smtClean="0"/>
          </a:p>
          <a:p>
            <a:pPr algn="l"/>
            <a:r>
              <a:rPr lang="en-US" altLang="zh-CN" dirty="0" smtClean="0"/>
              <a:t>2.</a:t>
            </a:r>
            <a:r>
              <a:rPr lang="zh-CN" altLang="en-US" dirty="0" smtClean="0"/>
              <a:t>用户留存</a:t>
            </a:r>
            <a:r>
              <a:rPr lang="zh-CN" altLang="en-US" dirty="0" smtClean="0"/>
              <a:t>问题，受控于</a:t>
            </a:r>
            <a:r>
              <a:rPr lang="zh-CN" altLang="en-US" dirty="0" smtClean="0"/>
              <a:t>微信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: 圆角 15"/>
          <p:cNvSpPr/>
          <p:nvPr/>
        </p:nvSpPr>
        <p:spPr>
          <a:xfrm>
            <a:off x="3851910" y="890905"/>
            <a:ext cx="3393440" cy="7486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06445" y="1080767"/>
            <a:ext cx="2170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 Light" panose="020B0502040204020203" pitchFamily="34" charset="-122"/>
              </a:rPr>
              <a:t>uniapp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 Light" panose="020B0502040204020203" pitchFamily="34" charset="-122"/>
              </a:rPr>
              <a:t>框架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 Light" panose="020B0502040204020203" pitchFamily="34" charset="-122"/>
              </a:rPr>
              <a:t>特点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876465" y="2572806"/>
            <a:ext cx="1146490" cy="1146490"/>
          </a:xfrm>
          <a:prstGeom prst="round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4762053" y="2572806"/>
            <a:ext cx="1146490" cy="1146490"/>
          </a:xfrm>
          <a:prstGeom prst="roundRect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8289626" y="2572171"/>
            <a:ext cx="1146490" cy="114649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21230" y="3007995"/>
            <a:ext cx="4572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易用</a:t>
            </a:r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06670" y="3007360"/>
            <a:ext cx="4572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多端</a:t>
            </a:r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19795" y="3007995"/>
            <a:ext cx="6858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兼容性</a:t>
            </a:r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49780" y="4501515"/>
            <a:ext cx="8001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altLang="zh-CN" dirty="0" smtClean="0"/>
              <a:t>Vue</a:t>
            </a:r>
            <a:r>
              <a:rPr lang="zh-CN" altLang="en-US" dirty="0" smtClean="0"/>
              <a:t>写法</a:t>
            </a:r>
            <a:endParaRPr lang="zh-CN" altLang="en-US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4306570" y="4501515"/>
            <a:ext cx="20574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dirty="0" smtClean="0"/>
              <a:t>一套代码，多端</a:t>
            </a:r>
            <a:r>
              <a:rPr lang="zh-CN" altLang="en-US" dirty="0" smtClean="0"/>
              <a:t>打包</a:t>
            </a:r>
            <a:endParaRPr lang="zh-CN" altLang="en-US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7705090" y="4334510"/>
            <a:ext cx="2971800" cy="8305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dirty="0" smtClean="0"/>
              <a:t>可能会有兼容性问题，最新</a:t>
            </a:r>
            <a:r>
              <a:rPr lang="zh-CN" altLang="en-US" dirty="0" smtClean="0"/>
              <a:t>的</a:t>
            </a:r>
            <a:endParaRPr lang="zh-CN" altLang="en-US" dirty="0" smtClean="0"/>
          </a:p>
          <a:p>
            <a:pPr algn="l"/>
            <a:r>
              <a:rPr lang="zh-CN" altLang="en-US" dirty="0" smtClean="0"/>
              <a:t>特性可能无法使用，特殊</a:t>
            </a:r>
            <a:r>
              <a:rPr lang="zh-CN" altLang="en-US" dirty="0" smtClean="0"/>
              <a:t>场景</a:t>
            </a:r>
            <a:endParaRPr lang="zh-CN" altLang="en-US" dirty="0" smtClean="0"/>
          </a:p>
          <a:p>
            <a:pPr algn="l"/>
            <a:r>
              <a:rPr lang="zh-CN" altLang="en-US" dirty="0" smtClean="0"/>
              <a:t>需自研解决</a:t>
            </a:r>
            <a:r>
              <a:rPr lang="zh-CN" altLang="en-US" dirty="0" smtClean="0"/>
              <a:t>方案。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>
            <a:off x="1" y="0"/>
            <a:ext cx="9303659" cy="6858000"/>
          </a:xfrm>
          <a:custGeom>
            <a:avLst/>
            <a:gdLst>
              <a:gd name="connsiteX0" fmla="*/ 0 w 9303659"/>
              <a:gd name="connsiteY0" fmla="*/ 5112890 h 6858000"/>
              <a:gd name="connsiteX1" fmla="*/ 69072 w 9303659"/>
              <a:gd name="connsiteY1" fmla="*/ 5256273 h 6858000"/>
              <a:gd name="connsiteX2" fmla="*/ 1612615 w 9303659"/>
              <a:gd name="connsiteY2" fmla="*/ 6799817 h 6858000"/>
              <a:gd name="connsiteX3" fmla="*/ 1726217 w 9303659"/>
              <a:gd name="connsiteY3" fmla="*/ 6858000 h 6858000"/>
              <a:gd name="connsiteX4" fmla="*/ 0 w 9303659"/>
              <a:gd name="connsiteY4" fmla="*/ 6858000 h 6858000"/>
              <a:gd name="connsiteX5" fmla="*/ 5153559 w 9303659"/>
              <a:gd name="connsiteY5" fmla="*/ 0 h 6858000"/>
              <a:gd name="connsiteX6" fmla="*/ 8195189 w 9303659"/>
              <a:gd name="connsiteY6" fmla="*/ 0 h 6858000"/>
              <a:gd name="connsiteX7" fmla="*/ 8302219 w 9303659"/>
              <a:gd name="connsiteY7" fmla="*/ 150510 h 6858000"/>
              <a:gd name="connsiteX8" fmla="*/ 9303659 w 9303659"/>
              <a:gd name="connsiteY8" fmla="*/ 3429000 h 6858000"/>
              <a:gd name="connsiteX9" fmla="*/ 8302219 w 9303659"/>
              <a:gd name="connsiteY9" fmla="*/ 6707490 h 6858000"/>
              <a:gd name="connsiteX10" fmla="*/ 8195189 w 9303659"/>
              <a:gd name="connsiteY10" fmla="*/ 6858000 h 6858000"/>
              <a:gd name="connsiteX11" fmla="*/ 5153559 w 9303659"/>
              <a:gd name="connsiteY11" fmla="*/ 6858000 h 6858000"/>
              <a:gd name="connsiteX12" fmla="*/ 5267162 w 9303659"/>
              <a:gd name="connsiteY12" fmla="*/ 6799817 h 6858000"/>
              <a:gd name="connsiteX13" fmla="*/ 7273387 w 9303659"/>
              <a:gd name="connsiteY13" fmla="*/ 3429000 h 6858000"/>
              <a:gd name="connsiteX14" fmla="*/ 5267162 w 9303659"/>
              <a:gd name="connsiteY14" fmla="*/ 58184 h 6858000"/>
              <a:gd name="connsiteX15" fmla="*/ 0 w 9303659"/>
              <a:gd name="connsiteY15" fmla="*/ 0 h 6858000"/>
              <a:gd name="connsiteX16" fmla="*/ 1726217 w 9303659"/>
              <a:gd name="connsiteY16" fmla="*/ 0 h 6858000"/>
              <a:gd name="connsiteX17" fmla="*/ 1612615 w 9303659"/>
              <a:gd name="connsiteY17" fmla="*/ 58184 h 6858000"/>
              <a:gd name="connsiteX18" fmla="*/ 69072 w 9303659"/>
              <a:gd name="connsiteY18" fmla="*/ 1601727 h 6858000"/>
              <a:gd name="connsiteX19" fmla="*/ 0 w 9303659"/>
              <a:gd name="connsiteY19" fmla="*/ 17451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303659" h="6858000">
                <a:moveTo>
                  <a:pt x="0" y="5112890"/>
                </a:moveTo>
                <a:lnTo>
                  <a:pt x="69072" y="5256273"/>
                </a:lnTo>
                <a:cubicBezTo>
                  <a:pt x="423160" y="5908091"/>
                  <a:pt x="960798" y="6445728"/>
                  <a:pt x="1612615" y="6799817"/>
                </a:cubicBezTo>
                <a:lnTo>
                  <a:pt x="1726217" y="6858000"/>
                </a:lnTo>
                <a:lnTo>
                  <a:pt x="0" y="6858000"/>
                </a:lnTo>
                <a:close/>
                <a:moveTo>
                  <a:pt x="5153559" y="0"/>
                </a:moveTo>
                <a:lnTo>
                  <a:pt x="8195189" y="0"/>
                </a:lnTo>
                <a:lnTo>
                  <a:pt x="8302219" y="150510"/>
                </a:lnTo>
                <a:cubicBezTo>
                  <a:pt x="8934476" y="1086374"/>
                  <a:pt x="9303659" y="2214574"/>
                  <a:pt x="9303659" y="3429000"/>
                </a:cubicBezTo>
                <a:cubicBezTo>
                  <a:pt x="9303659" y="4643427"/>
                  <a:pt x="8934476" y="5771626"/>
                  <a:pt x="8302219" y="6707490"/>
                </a:cubicBezTo>
                <a:lnTo>
                  <a:pt x="8195189" y="6858000"/>
                </a:lnTo>
                <a:lnTo>
                  <a:pt x="5153559" y="6858000"/>
                </a:lnTo>
                <a:lnTo>
                  <a:pt x="5267162" y="6799817"/>
                </a:lnTo>
                <a:cubicBezTo>
                  <a:pt x="6462160" y="6150655"/>
                  <a:pt x="7273387" y="4884564"/>
                  <a:pt x="7273387" y="3429000"/>
                </a:cubicBezTo>
                <a:cubicBezTo>
                  <a:pt x="7273387" y="1973437"/>
                  <a:pt x="6462160" y="707346"/>
                  <a:pt x="5267162" y="58184"/>
                </a:cubicBezTo>
                <a:close/>
                <a:moveTo>
                  <a:pt x="0" y="0"/>
                </a:moveTo>
                <a:lnTo>
                  <a:pt x="1726217" y="0"/>
                </a:lnTo>
                <a:lnTo>
                  <a:pt x="1612615" y="58184"/>
                </a:lnTo>
                <a:cubicBezTo>
                  <a:pt x="960798" y="412272"/>
                  <a:pt x="423160" y="949910"/>
                  <a:pt x="69072" y="1601727"/>
                </a:cubicBezTo>
                <a:lnTo>
                  <a:pt x="0" y="1745111"/>
                </a:lnTo>
                <a:close/>
              </a:path>
            </a:pathLst>
          </a:custGeom>
          <a:solidFill>
            <a:srgbClr val="94D9F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8195190" y="0"/>
            <a:ext cx="3996810" cy="6858000"/>
          </a:xfrm>
          <a:custGeom>
            <a:avLst/>
            <a:gdLst>
              <a:gd name="connsiteX0" fmla="*/ 1099 w 3996810"/>
              <a:gd name="connsiteY0" fmla="*/ 0 h 6858000"/>
              <a:gd name="connsiteX1" fmla="*/ 3996810 w 3996810"/>
              <a:gd name="connsiteY1" fmla="*/ 0 h 6858000"/>
              <a:gd name="connsiteX2" fmla="*/ 3996810 w 3996810"/>
              <a:gd name="connsiteY2" fmla="*/ 6858000 h 6858000"/>
              <a:gd name="connsiteX3" fmla="*/ 0 w 3996810"/>
              <a:gd name="connsiteY3" fmla="*/ 6858000 h 6858000"/>
              <a:gd name="connsiteX4" fmla="*/ 107030 w 3996810"/>
              <a:gd name="connsiteY4" fmla="*/ 6707491 h 6858000"/>
              <a:gd name="connsiteX5" fmla="*/ 1108470 w 3996810"/>
              <a:gd name="connsiteY5" fmla="*/ 3429000 h 6858000"/>
              <a:gd name="connsiteX6" fmla="*/ 155888 w 3996810"/>
              <a:gd name="connsiteY6" fmla="*/ 2240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6810" h="6858000">
                <a:moveTo>
                  <a:pt x="1099" y="0"/>
                </a:moveTo>
                <a:lnTo>
                  <a:pt x="3996810" y="0"/>
                </a:lnTo>
                <a:lnTo>
                  <a:pt x="3996810" y="6858000"/>
                </a:lnTo>
                <a:lnTo>
                  <a:pt x="0" y="6858000"/>
                </a:lnTo>
                <a:lnTo>
                  <a:pt x="107030" y="6707491"/>
                </a:lnTo>
                <a:cubicBezTo>
                  <a:pt x="739287" y="5771627"/>
                  <a:pt x="1108470" y="4643427"/>
                  <a:pt x="1108470" y="3429000"/>
                </a:cubicBezTo>
                <a:cubicBezTo>
                  <a:pt x="1108470" y="2246199"/>
                  <a:pt x="758265" y="1145193"/>
                  <a:pt x="155888" y="224014"/>
                </a:cubicBezTo>
                <a:close/>
              </a:path>
            </a:pathLst>
          </a:custGeom>
          <a:blipFill>
            <a:blip r:embed="rId1"/>
            <a:srcRect/>
            <a:stretch>
              <a:fillRect l="-176843" r="-281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98028" y="873125"/>
            <a:ext cx="5365750" cy="2966703"/>
            <a:chOff x="1098028" y="626383"/>
            <a:chExt cx="5365750" cy="2966703"/>
          </a:xfrm>
        </p:grpSpPr>
        <p:sp>
          <p:nvSpPr>
            <p:cNvPr id="11" name="文本框 10"/>
            <p:cNvSpPr txBox="1"/>
            <p:nvPr/>
          </p:nvSpPr>
          <p:spPr>
            <a:xfrm>
              <a:off x="1098028" y="626383"/>
              <a:ext cx="2161540" cy="212344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138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3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8028" y="2669796"/>
              <a:ext cx="5365750" cy="9232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6000" b="1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思源黑体 CN Regular" panose="020B0500000000000000" pitchFamily="34" charset="-122"/>
                </a:rPr>
                <a:t>uniapp</a:t>
              </a:r>
              <a:r>
                <a:rPr lang="zh-CN" altLang="en-US" sz="6000" b="1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思源黑体 CN Regular" panose="020B0500000000000000" pitchFamily="34" charset="-122"/>
                </a:rPr>
                <a:t>框架用法</a:t>
              </a:r>
              <a:endParaRPr lang="zh-CN" altLang="en-US" sz="6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任意多边形: 形状 141"/>
          <p:cNvSpPr/>
          <p:nvPr/>
        </p:nvSpPr>
        <p:spPr>
          <a:xfrm>
            <a:off x="3223342" y="0"/>
            <a:ext cx="8968658" cy="6858000"/>
          </a:xfrm>
          <a:custGeom>
            <a:avLst/>
            <a:gdLst>
              <a:gd name="connsiteX0" fmla="*/ 8968658 w 8968658"/>
              <a:gd name="connsiteY0" fmla="*/ 4824673 h 6858000"/>
              <a:gd name="connsiteX1" fmla="*/ 8968658 w 8968658"/>
              <a:gd name="connsiteY1" fmla="*/ 6394747 h 6858000"/>
              <a:gd name="connsiteX2" fmla="*/ 8884303 w 8968658"/>
              <a:gd name="connsiteY2" fmla="*/ 6483225 h 6858000"/>
              <a:gd name="connsiteX3" fmla="*/ 8514725 w 8968658"/>
              <a:gd name="connsiteY3" fmla="*/ 6819120 h 6858000"/>
              <a:gd name="connsiteX4" fmla="*/ 8465249 w 8968658"/>
              <a:gd name="connsiteY4" fmla="*/ 6858000 h 6858000"/>
              <a:gd name="connsiteX5" fmla="*/ 6551325 w 8968658"/>
              <a:gd name="connsiteY5" fmla="*/ 6858000 h 6858000"/>
              <a:gd name="connsiteX6" fmla="*/ 6673412 w 8968658"/>
              <a:gd name="connsiteY6" fmla="*/ 6816691 h 6858000"/>
              <a:gd name="connsiteX7" fmla="*/ 8961340 w 8968658"/>
              <a:gd name="connsiteY7" fmla="*/ 4839864 h 6858000"/>
              <a:gd name="connsiteX8" fmla="*/ 8423761 w 8968658"/>
              <a:gd name="connsiteY8" fmla="*/ 0 h 6858000"/>
              <a:gd name="connsiteX9" fmla="*/ 8968658 w 8968658"/>
              <a:gd name="connsiteY9" fmla="*/ 0 h 6858000"/>
              <a:gd name="connsiteX10" fmla="*/ 8968658 w 8968658"/>
              <a:gd name="connsiteY10" fmla="*/ 781779 h 6858000"/>
              <a:gd name="connsiteX11" fmla="*/ 8961340 w 8968658"/>
              <a:gd name="connsiteY11" fmla="*/ 766588 h 6858000"/>
              <a:gd name="connsiteX12" fmla="*/ 8501351 w 8968658"/>
              <a:gd name="connsiteY12" fmla="*/ 85371 h 6858000"/>
              <a:gd name="connsiteX13" fmla="*/ 820506 w 8968658"/>
              <a:gd name="connsiteY13" fmla="*/ 0 h 6858000"/>
              <a:gd name="connsiteX14" fmla="*/ 1984846 w 8968658"/>
              <a:gd name="connsiteY14" fmla="*/ 0 h 6858000"/>
              <a:gd name="connsiteX15" fmla="*/ 1907255 w 8968658"/>
              <a:gd name="connsiteY15" fmla="*/ 85371 h 6858000"/>
              <a:gd name="connsiteX16" fmla="*/ 931570 w 8968658"/>
              <a:gd name="connsiteY16" fmla="*/ 2803226 h 6858000"/>
              <a:gd name="connsiteX17" fmla="*/ 3735194 w 8968658"/>
              <a:gd name="connsiteY17" fmla="*/ 6816691 h 6858000"/>
              <a:gd name="connsiteX18" fmla="*/ 3857281 w 8968658"/>
              <a:gd name="connsiteY18" fmla="*/ 6858000 h 6858000"/>
              <a:gd name="connsiteX19" fmla="*/ 1943359 w 8968658"/>
              <a:gd name="connsiteY19" fmla="*/ 6858000 h 6858000"/>
              <a:gd name="connsiteX20" fmla="*/ 1893884 w 8968658"/>
              <a:gd name="connsiteY20" fmla="*/ 6819120 h 6858000"/>
              <a:gd name="connsiteX21" fmla="*/ 0 w 8968658"/>
              <a:gd name="connsiteY21" fmla="*/ 2803226 h 6858000"/>
              <a:gd name="connsiteX22" fmla="*/ 753445 w 8968658"/>
              <a:gd name="connsiteY22" fmla="*/ 104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658" h="6858000">
                <a:moveTo>
                  <a:pt x="8968658" y="4824673"/>
                </a:moveTo>
                <a:lnTo>
                  <a:pt x="8968658" y="6394747"/>
                </a:lnTo>
                <a:lnTo>
                  <a:pt x="8884303" y="6483225"/>
                </a:lnTo>
                <a:cubicBezTo>
                  <a:pt x="8766579" y="6600949"/>
                  <a:pt x="8643241" y="6713060"/>
                  <a:pt x="8514725" y="6819120"/>
                </a:cubicBezTo>
                <a:lnTo>
                  <a:pt x="8465249" y="6858000"/>
                </a:lnTo>
                <a:lnTo>
                  <a:pt x="6551325" y="6858000"/>
                </a:lnTo>
                <a:lnTo>
                  <a:pt x="6673412" y="6816691"/>
                </a:lnTo>
                <a:cubicBezTo>
                  <a:pt x="7655036" y="6457270"/>
                  <a:pt x="8468016" y="5747991"/>
                  <a:pt x="8961340" y="4839864"/>
                </a:cubicBezTo>
                <a:close/>
                <a:moveTo>
                  <a:pt x="8423761" y="0"/>
                </a:moveTo>
                <a:lnTo>
                  <a:pt x="8968658" y="0"/>
                </a:lnTo>
                <a:lnTo>
                  <a:pt x="8968658" y="781779"/>
                </a:lnTo>
                <a:lnTo>
                  <a:pt x="8961340" y="766588"/>
                </a:lnTo>
                <a:cubicBezTo>
                  <a:pt x="8829787" y="524421"/>
                  <a:pt x="8675503" y="296394"/>
                  <a:pt x="8501351" y="85371"/>
                </a:cubicBezTo>
                <a:close/>
                <a:moveTo>
                  <a:pt x="820506" y="0"/>
                </a:moveTo>
                <a:lnTo>
                  <a:pt x="1984846" y="0"/>
                </a:lnTo>
                <a:lnTo>
                  <a:pt x="1907255" y="85371"/>
                </a:lnTo>
                <a:cubicBezTo>
                  <a:pt x="1297724" y="823951"/>
                  <a:pt x="931570" y="1770829"/>
                  <a:pt x="931570" y="2803226"/>
                </a:cubicBezTo>
                <a:cubicBezTo>
                  <a:pt x="931570" y="4646793"/>
                  <a:pt x="2099154" y="6217656"/>
                  <a:pt x="3735194" y="6816691"/>
                </a:cubicBezTo>
                <a:lnTo>
                  <a:pt x="3857281" y="6858000"/>
                </a:lnTo>
                <a:lnTo>
                  <a:pt x="1943359" y="6858000"/>
                </a:lnTo>
                <a:lnTo>
                  <a:pt x="1893884" y="6819120"/>
                </a:lnTo>
                <a:cubicBezTo>
                  <a:pt x="737241" y="5864574"/>
                  <a:pt x="0" y="4419996"/>
                  <a:pt x="0" y="2803226"/>
                </a:cubicBezTo>
                <a:cubicBezTo>
                  <a:pt x="0" y="1815200"/>
                  <a:pt x="275328" y="891480"/>
                  <a:pt x="753445" y="104605"/>
                </a:cubicBezTo>
                <a:close/>
              </a:path>
            </a:pathLst>
          </a:custGeom>
          <a:solidFill>
            <a:srgbClr val="94D9F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2400" y="1748"/>
            <a:ext cx="4102100" cy="6856252"/>
          </a:xfrm>
          <a:prstGeom prst="rect">
            <a:avLst/>
          </a:prstGeom>
          <a:solidFill>
            <a:srgbClr val="94D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102100" cy="6856252"/>
          </a:xfrm>
          <a:prstGeom prst="rect">
            <a:avLst/>
          </a:prstGeom>
          <a:blipFill>
            <a:blip r:embed="rId1"/>
            <a:srcRect/>
            <a:stretch>
              <a:fillRect l="-72194" r="-788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795244" y="2149104"/>
            <a:ext cx="1828800" cy="1828800"/>
            <a:chOff x="3187700" y="2146300"/>
            <a:chExt cx="1828800" cy="1828800"/>
          </a:xfrm>
        </p:grpSpPr>
        <p:sp>
          <p:nvSpPr>
            <p:cNvPr id="5" name="椭圆 4"/>
            <p:cNvSpPr/>
            <p:nvPr/>
          </p:nvSpPr>
          <p:spPr>
            <a:xfrm>
              <a:off x="3187700" y="2146300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31800" dist="533400" sx="96000" sy="96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391224" y="2801938"/>
              <a:ext cx="1423035" cy="4921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uniapp</a:t>
              </a:r>
              <a:endPara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566219" y="740268"/>
            <a:ext cx="4928295" cy="810458"/>
            <a:chOff x="5612705" y="751776"/>
            <a:chExt cx="4928295" cy="810458"/>
          </a:xfrm>
        </p:grpSpPr>
        <p:sp>
          <p:nvSpPr>
            <p:cNvPr id="8" name="文本框 7"/>
            <p:cNvSpPr txBox="1"/>
            <p:nvPr/>
          </p:nvSpPr>
          <p:spPr>
            <a:xfrm>
              <a:off x="5612705" y="751776"/>
              <a:ext cx="1828800" cy="5537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</a:t>
              </a:r>
              <a:r>
                <a:rPr lang="zh-CN" altLang="en-US" sz="3600" b="1" dirty="0">
                  <a:solidFill>
                    <a:schemeClr val="accent1"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endParaRPr lang="zh-CN" altLang="en-US" sz="3600" b="1" dirty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670986" y="1308869"/>
              <a:ext cx="4870014" cy="2533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accent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endParaRPr lang="zh-CN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5566219" y="2061767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5657657" y="2115063"/>
            <a:ext cx="384813" cy="40729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6295283" y="2034534"/>
            <a:ext cx="1452351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视图</a:t>
            </a:r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容器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椭圆 58"/>
          <p:cNvSpPr/>
          <p:nvPr>
            <p:custDataLst>
              <p:tags r:id="rId5"/>
            </p:custDataLst>
          </p:nvPr>
        </p:nvSpPr>
        <p:spPr>
          <a:xfrm>
            <a:off x="8336208" y="2061767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60" name="文本框 59"/>
          <p:cNvSpPr txBox="1"/>
          <p:nvPr>
            <p:custDataLst>
              <p:tags r:id="rId6"/>
            </p:custDataLst>
          </p:nvPr>
        </p:nvSpPr>
        <p:spPr>
          <a:xfrm>
            <a:off x="8427646" y="2115063"/>
            <a:ext cx="384813" cy="40729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7"/>
            </p:custDataLst>
          </p:nvPr>
        </p:nvSpPr>
        <p:spPr>
          <a:xfrm>
            <a:off x="9065272" y="2034534"/>
            <a:ext cx="1452351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基础</a:t>
            </a:r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" name="椭圆 122"/>
          <p:cNvSpPr/>
          <p:nvPr>
            <p:custDataLst>
              <p:tags r:id="rId8"/>
            </p:custDataLst>
          </p:nvPr>
        </p:nvSpPr>
        <p:spPr>
          <a:xfrm>
            <a:off x="5566219" y="3296830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124" name="文本框 123"/>
          <p:cNvSpPr txBox="1"/>
          <p:nvPr>
            <p:custDataLst>
              <p:tags r:id="rId9"/>
            </p:custDataLst>
          </p:nvPr>
        </p:nvSpPr>
        <p:spPr>
          <a:xfrm>
            <a:off x="5657657" y="3350126"/>
            <a:ext cx="384813" cy="40729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1" name="文本框 120"/>
          <p:cNvSpPr txBox="1"/>
          <p:nvPr>
            <p:custDataLst>
              <p:tags r:id="rId10"/>
            </p:custDataLst>
          </p:nvPr>
        </p:nvSpPr>
        <p:spPr>
          <a:xfrm>
            <a:off x="6295283" y="3269597"/>
            <a:ext cx="1452351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表单</a:t>
            </a:r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组件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8" name="椭圆 117"/>
          <p:cNvSpPr/>
          <p:nvPr>
            <p:custDataLst>
              <p:tags r:id="rId11"/>
            </p:custDataLst>
          </p:nvPr>
        </p:nvSpPr>
        <p:spPr>
          <a:xfrm>
            <a:off x="8336208" y="3296830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119" name="文本框 118"/>
          <p:cNvSpPr txBox="1"/>
          <p:nvPr>
            <p:custDataLst>
              <p:tags r:id="rId12"/>
            </p:custDataLst>
          </p:nvPr>
        </p:nvSpPr>
        <p:spPr>
          <a:xfrm>
            <a:off x="8427646" y="3350126"/>
            <a:ext cx="384813" cy="40729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>
            <p:custDataLst>
              <p:tags r:id="rId13"/>
            </p:custDataLst>
          </p:nvPr>
        </p:nvSpPr>
        <p:spPr>
          <a:xfrm>
            <a:off x="9065260" y="3269615"/>
            <a:ext cx="1807210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路由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>
            <p:custDataLst>
              <p:tags r:id="rId14"/>
            </p:custDataLst>
          </p:nvPr>
        </p:nvSpPr>
        <p:spPr>
          <a:xfrm>
            <a:off x="5566219" y="4531893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137" name="文本框 136"/>
          <p:cNvSpPr txBox="1"/>
          <p:nvPr>
            <p:custDataLst>
              <p:tags r:id="rId15"/>
            </p:custDataLst>
          </p:nvPr>
        </p:nvSpPr>
        <p:spPr>
          <a:xfrm>
            <a:off x="5657657" y="4585189"/>
            <a:ext cx="384813" cy="40729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4" name="文本框 133"/>
          <p:cNvSpPr txBox="1"/>
          <p:nvPr>
            <p:custDataLst>
              <p:tags r:id="rId16"/>
            </p:custDataLst>
          </p:nvPr>
        </p:nvSpPr>
        <p:spPr>
          <a:xfrm>
            <a:off x="6295283" y="4504660"/>
            <a:ext cx="1452351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多媒体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任意多边形: 形状 141"/>
          <p:cNvSpPr/>
          <p:nvPr/>
        </p:nvSpPr>
        <p:spPr>
          <a:xfrm>
            <a:off x="3223342" y="0"/>
            <a:ext cx="8968658" cy="6858000"/>
          </a:xfrm>
          <a:custGeom>
            <a:avLst/>
            <a:gdLst>
              <a:gd name="connsiteX0" fmla="*/ 8968658 w 8968658"/>
              <a:gd name="connsiteY0" fmla="*/ 4824673 h 6858000"/>
              <a:gd name="connsiteX1" fmla="*/ 8968658 w 8968658"/>
              <a:gd name="connsiteY1" fmla="*/ 6394747 h 6858000"/>
              <a:gd name="connsiteX2" fmla="*/ 8884303 w 8968658"/>
              <a:gd name="connsiteY2" fmla="*/ 6483225 h 6858000"/>
              <a:gd name="connsiteX3" fmla="*/ 8514725 w 8968658"/>
              <a:gd name="connsiteY3" fmla="*/ 6819120 h 6858000"/>
              <a:gd name="connsiteX4" fmla="*/ 8465249 w 8968658"/>
              <a:gd name="connsiteY4" fmla="*/ 6858000 h 6858000"/>
              <a:gd name="connsiteX5" fmla="*/ 6551325 w 8968658"/>
              <a:gd name="connsiteY5" fmla="*/ 6858000 h 6858000"/>
              <a:gd name="connsiteX6" fmla="*/ 6673412 w 8968658"/>
              <a:gd name="connsiteY6" fmla="*/ 6816691 h 6858000"/>
              <a:gd name="connsiteX7" fmla="*/ 8961340 w 8968658"/>
              <a:gd name="connsiteY7" fmla="*/ 4839864 h 6858000"/>
              <a:gd name="connsiteX8" fmla="*/ 8423761 w 8968658"/>
              <a:gd name="connsiteY8" fmla="*/ 0 h 6858000"/>
              <a:gd name="connsiteX9" fmla="*/ 8968658 w 8968658"/>
              <a:gd name="connsiteY9" fmla="*/ 0 h 6858000"/>
              <a:gd name="connsiteX10" fmla="*/ 8968658 w 8968658"/>
              <a:gd name="connsiteY10" fmla="*/ 781779 h 6858000"/>
              <a:gd name="connsiteX11" fmla="*/ 8961340 w 8968658"/>
              <a:gd name="connsiteY11" fmla="*/ 766588 h 6858000"/>
              <a:gd name="connsiteX12" fmla="*/ 8501351 w 8968658"/>
              <a:gd name="connsiteY12" fmla="*/ 85371 h 6858000"/>
              <a:gd name="connsiteX13" fmla="*/ 820506 w 8968658"/>
              <a:gd name="connsiteY13" fmla="*/ 0 h 6858000"/>
              <a:gd name="connsiteX14" fmla="*/ 1984846 w 8968658"/>
              <a:gd name="connsiteY14" fmla="*/ 0 h 6858000"/>
              <a:gd name="connsiteX15" fmla="*/ 1907255 w 8968658"/>
              <a:gd name="connsiteY15" fmla="*/ 85371 h 6858000"/>
              <a:gd name="connsiteX16" fmla="*/ 931570 w 8968658"/>
              <a:gd name="connsiteY16" fmla="*/ 2803226 h 6858000"/>
              <a:gd name="connsiteX17" fmla="*/ 3735194 w 8968658"/>
              <a:gd name="connsiteY17" fmla="*/ 6816691 h 6858000"/>
              <a:gd name="connsiteX18" fmla="*/ 3857281 w 8968658"/>
              <a:gd name="connsiteY18" fmla="*/ 6858000 h 6858000"/>
              <a:gd name="connsiteX19" fmla="*/ 1943359 w 8968658"/>
              <a:gd name="connsiteY19" fmla="*/ 6858000 h 6858000"/>
              <a:gd name="connsiteX20" fmla="*/ 1893884 w 8968658"/>
              <a:gd name="connsiteY20" fmla="*/ 6819120 h 6858000"/>
              <a:gd name="connsiteX21" fmla="*/ 0 w 8968658"/>
              <a:gd name="connsiteY21" fmla="*/ 2803226 h 6858000"/>
              <a:gd name="connsiteX22" fmla="*/ 753445 w 8968658"/>
              <a:gd name="connsiteY22" fmla="*/ 104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658" h="6858000">
                <a:moveTo>
                  <a:pt x="8968658" y="4824673"/>
                </a:moveTo>
                <a:lnTo>
                  <a:pt x="8968658" y="6394747"/>
                </a:lnTo>
                <a:lnTo>
                  <a:pt x="8884303" y="6483225"/>
                </a:lnTo>
                <a:cubicBezTo>
                  <a:pt x="8766579" y="6600949"/>
                  <a:pt x="8643241" y="6713060"/>
                  <a:pt x="8514725" y="6819120"/>
                </a:cubicBezTo>
                <a:lnTo>
                  <a:pt x="8465249" y="6858000"/>
                </a:lnTo>
                <a:lnTo>
                  <a:pt x="6551325" y="6858000"/>
                </a:lnTo>
                <a:lnTo>
                  <a:pt x="6673412" y="6816691"/>
                </a:lnTo>
                <a:cubicBezTo>
                  <a:pt x="7655036" y="6457270"/>
                  <a:pt x="8468016" y="5747991"/>
                  <a:pt x="8961340" y="4839864"/>
                </a:cubicBezTo>
                <a:close/>
                <a:moveTo>
                  <a:pt x="8423761" y="0"/>
                </a:moveTo>
                <a:lnTo>
                  <a:pt x="8968658" y="0"/>
                </a:lnTo>
                <a:lnTo>
                  <a:pt x="8968658" y="781779"/>
                </a:lnTo>
                <a:lnTo>
                  <a:pt x="8961340" y="766588"/>
                </a:lnTo>
                <a:cubicBezTo>
                  <a:pt x="8829787" y="524421"/>
                  <a:pt x="8675503" y="296394"/>
                  <a:pt x="8501351" y="85371"/>
                </a:cubicBezTo>
                <a:close/>
                <a:moveTo>
                  <a:pt x="820506" y="0"/>
                </a:moveTo>
                <a:lnTo>
                  <a:pt x="1984846" y="0"/>
                </a:lnTo>
                <a:lnTo>
                  <a:pt x="1907255" y="85371"/>
                </a:lnTo>
                <a:cubicBezTo>
                  <a:pt x="1297724" y="823951"/>
                  <a:pt x="931570" y="1770829"/>
                  <a:pt x="931570" y="2803226"/>
                </a:cubicBezTo>
                <a:cubicBezTo>
                  <a:pt x="931570" y="4646793"/>
                  <a:pt x="2099154" y="6217656"/>
                  <a:pt x="3735194" y="6816691"/>
                </a:cubicBezTo>
                <a:lnTo>
                  <a:pt x="3857281" y="6858000"/>
                </a:lnTo>
                <a:lnTo>
                  <a:pt x="1943359" y="6858000"/>
                </a:lnTo>
                <a:lnTo>
                  <a:pt x="1893884" y="6819120"/>
                </a:lnTo>
                <a:cubicBezTo>
                  <a:pt x="737241" y="5864574"/>
                  <a:pt x="0" y="4419996"/>
                  <a:pt x="0" y="2803226"/>
                </a:cubicBezTo>
                <a:cubicBezTo>
                  <a:pt x="0" y="1815200"/>
                  <a:pt x="275328" y="891480"/>
                  <a:pt x="753445" y="104605"/>
                </a:cubicBezTo>
                <a:close/>
              </a:path>
            </a:pathLst>
          </a:custGeom>
          <a:solidFill>
            <a:srgbClr val="94D9F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2400" y="1748"/>
            <a:ext cx="4102100" cy="6856252"/>
          </a:xfrm>
          <a:prstGeom prst="rect">
            <a:avLst/>
          </a:prstGeom>
          <a:solidFill>
            <a:srgbClr val="94D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102100" cy="6856252"/>
          </a:xfrm>
          <a:prstGeom prst="rect">
            <a:avLst/>
          </a:prstGeom>
          <a:blipFill>
            <a:blip r:embed="rId1"/>
            <a:srcRect/>
            <a:stretch>
              <a:fillRect l="-72194" r="-788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795244" y="2149104"/>
            <a:ext cx="1828800" cy="1828800"/>
            <a:chOff x="3187700" y="2146300"/>
            <a:chExt cx="1828800" cy="1828800"/>
          </a:xfrm>
        </p:grpSpPr>
        <p:sp>
          <p:nvSpPr>
            <p:cNvPr id="5" name="椭圆 4"/>
            <p:cNvSpPr/>
            <p:nvPr/>
          </p:nvSpPr>
          <p:spPr>
            <a:xfrm>
              <a:off x="3187700" y="2146300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31800" dist="533400" sx="96000" sy="96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08699" y="2801938"/>
              <a:ext cx="1188085" cy="4921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unipp</a:t>
              </a:r>
              <a:endPara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566219" y="740268"/>
            <a:ext cx="4928295" cy="810458"/>
            <a:chOff x="5612705" y="751776"/>
            <a:chExt cx="4928295" cy="810458"/>
          </a:xfrm>
        </p:grpSpPr>
        <p:sp>
          <p:nvSpPr>
            <p:cNvPr id="8" name="文本框 7"/>
            <p:cNvSpPr txBox="1"/>
            <p:nvPr/>
          </p:nvSpPr>
          <p:spPr>
            <a:xfrm>
              <a:off x="5612705" y="751776"/>
              <a:ext cx="1711960" cy="5537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3600" b="1" dirty="0">
                  <a:solidFill>
                    <a:schemeClr val="accent1"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endParaRPr lang="zh-CN" altLang="en-US" sz="3600" b="1" dirty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670986" y="1308869"/>
              <a:ext cx="4870014" cy="2533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accent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endParaRPr lang="zh-CN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5566219" y="2061767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5657657" y="2115063"/>
            <a:ext cx="384813" cy="40729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6295390" y="2034540"/>
            <a:ext cx="1898650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基础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椭圆 58"/>
          <p:cNvSpPr/>
          <p:nvPr>
            <p:custDataLst>
              <p:tags r:id="rId5"/>
            </p:custDataLst>
          </p:nvPr>
        </p:nvSpPr>
        <p:spPr>
          <a:xfrm>
            <a:off x="8336208" y="2061767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60" name="文本框 59"/>
          <p:cNvSpPr txBox="1"/>
          <p:nvPr>
            <p:custDataLst>
              <p:tags r:id="rId6"/>
            </p:custDataLst>
          </p:nvPr>
        </p:nvSpPr>
        <p:spPr>
          <a:xfrm>
            <a:off x="8427646" y="2115063"/>
            <a:ext cx="384813" cy="40729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7"/>
            </p:custDataLst>
          </p:nvPr>
        </p:nvSpPr>
        <p:spPr>
          <a:xfrm>
            <a:off x="9065272" y="2034534"/>
            <a:ext cx="1452351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网络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" name="椭圆 122"/>
          <p:cNvSpPr/>
          <p:nvPr>
            <p:custDataLst>
              <p:tags r:id="rId8"/>
            </p:custDataLst>
          </p:nvPr>
        </p:nvSpPr>
        <p:spPr>
          <a:xfrm>
            <a:off x="5566219" y="3296830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124" name="文本框 123"/>
          <p:cNvSpPr txBox="1"/>
          <p:nvPr>
            <p:custDataLst>
              <p:tags r:id="rId9"/>
            </p:custDataLst>
          </p:nvPr>
        </p:nvSpPr>
        <p:spPr>
          <a:xfrm>
            <a:off x="5657657" y="3350126"/>
            <a:ext cx="384813" cy="40729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1" name="文本框 120"/>
          <p:cNvSpPr txBox="1"/>
          <p:nvPr>
            <p:custDataLst>
              <p:tags r:id="rId10"/>
            </p:custDataLst>
          </p:nvPr>
        </p:nvSpPr>
        <p:spPr>
          <a:xfrm>
            <a:off x="6295390" y="3269615"/>
            <a:ext cx="2244090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路由与</a:t>
            </a:r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跳转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8" name="椭圆 117"/>
          <p:cNvSpPr/>
          <p:nvPr>
            <p:custDataLst>
              <p:tags r:id="rId11"/>
            </p:custDataLst>
          </p:nvPr>
        </p:nvSpPr>
        <p:spPr>
          <a:xfrm>
            <a:off x="8336208" y="3296830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119" name="文本框 118"/>
          <p:cNvSpPr txBox="1"/>
          <p:nvPr>
            <p:custDataLst>
              <p:tags r:id="rId12"/>
            </p:custDataLst>
          </p:nvPr>
        </p:nvSpPr>
        <p:spPr>
          <a:xfrm>
            <a:off x="8427646" y="3350126"/>
            <a:ext cx="384813" cy="40729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>
            <p:custDataLst>
              <p:tags r:id="rId13"/>
            </p:custDataLst>
          </p:nvPr>
        </p:nvSpPr>
        <p:spPr>
          <a:xfrm>
            <a:off x="9065260" y="3269615"/>
            <a:ext cx="1807210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</a:t>
            </a:r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缓存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>
            <p:custDataLst>
              <p:tags r:id="rId14"/>
            </p:custDataLst>
          </p:nvPr>
        </p:nvSpPr>
        <p:spPr>
          <a:xfrm>
            <a:off x="5566219" y="4531893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137" name="文本框 136"/>
          <p:cNvSpPr txBox="1"/>
          <p:nvPr>
            <p:custDataLst>
              <p:tags r:id="rId15"/>
            </p:custDataLst>
          </p:nvPr>
        </p:nvSpPr>
        <p:spPr>
          <a:xfrm>
            <a:off x="5657657" y="4585189"/>
            <a:ext cx="384813" cy="40729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4" name="文本框 133"/>
          <p:cNvSpPr txBox="1"/>
          <p:nvPr>
            <p:custDataLst>
              <p:tags r:id="rId16"/>
            </p:custDataLst>
          </p:nvPr>
        </p:nvSpPr>
        <p:spPr>
          <a:xfrm>
            <a:off x="6295390" y="4504690"/>
            <a:ext cx="1805940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位置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>
            <p:custDataLst>
              <p:tags r:id="rId17"/>
            </p:custDataLst>
          </p:nvPr>
        </p:nvSpPr>
        <p:spPr>
          <a:xfrm>
            <a:off x="8328469" y="4585233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7" name="文本框 6"/>
          <p:cNvSpPr txBox="1"/>
          <p:nvPr>
            <p:custDataLst>
              <p:tags r:id="rId18"/>
            </p:custDataLst>
          </p:nvPr>
        </p:nvSpPr>
        <p:spPr>
          <a:xfrm>
            <a:off x="8419907" y="4638529"/>
            <a:ext cx="384813" cy="46164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9"/>
            </p:custDataLst>
          </p:nvPr>
        </p:nvSpPr>
        <p:spPr>
          <a:xfrm>
            <a:off x="9057640" y="4558030"/>
            <a:ext cx="1805940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媒体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>
            <p:custDataLst>
              <p:tags r:id="rId20"/>
            </p:custDataLst>
          </p:nvPr>
        </p:nvSpPr>
        <p:spPr>
          <a:xfrm>
            <a:off x="5573839" y="5572658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14" name="文本框 13"/>
          <p:cNvSpPr txBox="1"/>
          <p:nvPr>
            <p:custDataLst>
              <p:tags r:id="rId21"/>
            </p:custDataLst>
          </p:nvPr>
        </p:nvSpPr>
        <p:spPr>
          <a:xfrm>
            <a:off x="5665277" y="5625954"/>
            <a:ext cx="384813" cy="46164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2"/>
            </p:custDataLst>
          </p:nvPr>
        </p:nvSpPr>
        <p:spPr>
          <a:xfrm>
            <a:off x="6303010" y="5545455"/>
            <a:ext cx="1805940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>
            <p:custDataLst>
              <p:tags r:id="rId23"/>
            </p:custDataLst>
          </p:nvPr>
        </p:nvSpPr>
        <p:spPr>
          <a:xfrm>
            <a:off x="8343709" y="5572658"/>
            <a:ext cx="582930" cy="58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2603" dist="213741" sx="96000" sy="96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ctr"/>
          <a:lstStyle/>
          <a:p>
            <a:pPr algn="ctr"/>
            <a:endParaRPr lang="zh-CN" altLang="en-US" sz="1375"/>
          </a:p>
        </p:txBody>
      </p:sp>
      <p:sp>
        <p:nvSpPr>
          <p:cNvPr id="28" name="文本框 27"/>
          <p:cNvSpPr txBox="1"/>
          <p:nvPr>
            <p:custDataLst>
              <p:tags r:id="rId24"/>
            </p:custDataLst>
          </p:nvPr>
        </p:nvSpPr>
        <p:spPr>
          <a:xfrm>
            <a:off x="8435147" y="5625954"/>
            <a:ext cx="384813" cy="46164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08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25"/>
            </p:custDataLst>
          </p:nvPr>
        </p:nvSpPr>
        <p:spPr>
          <a:xfrm>
            <a:off x="9072880" y="5545455"/>
            <a:ext cx="1805940" cy="444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92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界面</a:t>
            </a:r>
            <a:endParaRPr lang="zh-CN" altLang="en-US" sz="19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1" y="0"/>
            <a:ext cx="9303659" cy="6858000"/>
          </a:xfrm>
          <a:custGeom>
            <a:avLst/>
            <a:gdLst>
              <a:gd name="connsiteX0" fmla="*/ 0 w 9303659"/>
              <a:gd name="connsiteY0" fmla="*/ 5112890 h 6858000"/>
              <a:gd name="connsiteX1" fmla="*/ 69072 w 9303659"/>
              <a:gd name="connsiteY1" fmla="*/ 5256273 h 6858000"/>
              <a:gd name="connsiteX2" fmla="*/ 1612615 w 9303659"/>
              <a:gd name="connsiteY2" fmla="*/ 6799817 h 6858000"/>
              <a:gd name="connsiteX3" fmla="*/ 1726217 w 9303659"/>
              <a:gd name="connsiteY3" fmla="*/ 6858000 h 6858000"/>
              <a:gd name="connsiteX4" fmla="*/ 0 w 9303659"/>
              <a:gd name="connsiteY4" fmla="*/ 6858000 h 6858000"/>
              <a:gd name="connsiteX5" fmla="*/ 5153559 w 9303659"/>
              <a:gd name="connsiteY5" fmla="*/ 0 h 6858000"/>
              <a:gd name="connsiteX6" fmla="*/ 8195189 w 9303659"/>
              <a:gd name="connsiteY6" fmla="*/ 0 h 6858000"/>
              <a:gd name="connsiteX7" fmla="*/ 8302219 w 9303659"/>
              <a:gd name="connsiteY7" fmla="*/ 150510 h 6858000"/>
              <a:gd name="connsiteX8" fmla="*/ 9303659 w 9303659"/>
              <a:gd name="connsiteY8" fmla="*/ 3429000 h 6858000"/>
              <a:gd name="connsiteX9" fmla="*/ 8302219 w 9303659"/>
              <a:gd name="connsiteY9" fmla="*/ 6707490 h 6858000"/>
              <a:gd name="connsiteX10" fmla="*/ 8195189 w 9303659"/>
              <a:gd name="connsiteY10" fmla="*/ 6858000 h 6858000"/>
              <a:gd name="connsiteX11" fmla="*/ 5153559 w 9303659"/>
              <a:gd name="connsiteY11" fmla="*/ 6858000 h 6858000"/>
              <a:gd name="connsiteX12" fmla="*/ 5267162 w 9303659"/>
              <a:gd name="connsiteY12" fmla="*/ 6799817 h 6858000"/>
              <a:gd name="connsiteX13" fmla="*/ 7273387 w 9303659"/>
              <a:gd name="connsiteY13" fmla="*/ 3429000 h 6858000"/>
              <a:gd name="connsiteX14" fmla="*/ 5267162 w 9303659"/>
              <a:gd name="connsiteY14" fmla="*/ 58184 h 6858000"/>
              <a:gd name="connsiteX15" fmla="*/ 0 w 9303659"/>
              <a:gd name="connsiteY15" fmla="*/ 0 h 6858000"/>
              <a:gd name="connsiteX16" fmla="*/ 1726217 w 9303659"/>
              <a:gd name="connsiteY16" fmla="*/ 0 h 6858000"/>
              <a:gd name="connsiteX17" fmla="*/ 1612615 w 9303659"/>
              <a:gd name="connsiteY17" fmla="*/ 58184 h 6858000"/>
              <a:gd name="connsiteX18" fmla="*/ 69072 w 9303659"/>
              <a:gd name="connsiteY18" fmla="*/ 1601727 h 6858000"/>
              <a:gd name="connsiteX19" fmla="*/ 0 w 9303659"/>
              <a:gd name="connsiteY19" fmla="*/ 17451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303659" h="6858000">
                <a:moveTo>
                  <a:pt x="0" y="5112890"/>
                </a:moveTo>
                <a:lnTo>
                  <a:pt x="69072" y="5256273"/>
                </a:lnTo>
                <a:cubicBezTo>
                  <a:pt x="423160" y="5908091"/>
                  <a:pt x="960798" y="6445728"/>
                  <a:pt x="1612615" y="6799817"/>
                </a:cubicBezTo>
                <a:lnTo>
                  <a:pt x="1726217" y="6858000"/>
                </a:lnTo>
                <a:lnTo>
                  <a:pt x="0" y="6858000"/>
                </a:lnTo>
                <a:close/>
                <a:moveTo>
                  <a:pt x="5153559" y="0"/>
                </a:moveTo>
                <a:lnTo>
                  <a:pt x="8195189" y="0"/>
                </a:lnTo>
                <a:lnTo>
                  <a:pt x="8302219" y="150510"/>
                </a:lnTo>
                <a:cubicBezTo>
                  <a:pt x="8934476" y="1086374"/>
                  <a:pt x="9303659" y="2214574"/>
                  <a:pt x="9303659" y="3429000"/>
                </a:cubicBezTo>
                <a:cubicBezTo>
                  <a:pt x="9303659" y="4643427"/>
                  <a:pt x="8934476" y="5771626"/>
                  <a:pt x="8302219" y="6707490"/>
                </a:cubicBezTo>
                <a:lnTo>
                  <a:pt x="8195189" y="6858000"/>
                </a:lnTo>
                <a:lnTo>
                  <a:pt x="5153559" y="6858000"/>
                </a:lnTo>
                <a:lnTo>
                  <a:pt x="5267162" y="6799817"/>
                </a:lnTo>
                <a:cubicBezTo>
                  <a:pt x="6462160" y="6150655"/>
                  <a:pt x="7273387" y="4884564"/>
                  <a:pt x="7273387" y="3429000"/>
                </a:cubicBezTo>
                <a:cubicBezTo>
                  <a:pt x="7273387" y="1973437"/>
                  <a:pt x="6462160" y="707346"/>
                  <a:pt x="5267162" y="58184"/>
                </a:cubicBezTo>
                <a:close/>
                <a:moveTo>
                  <a:pt x="0" y="0"/>
                </a:moveTo>
                <a:lnTo>
                  <a:pt x="1726217" y="0"/>
                </a:lnTo>
                <a:lnTo>
                  <a:pt x="1612615" y="58184"/>
                </a:lnTo>
                <a:cubicBezTo>
                  <a:pt x="960798" y="412272"/>
                  <a:pt x="423160" y="949910"/>
                  <a:pt x="69072" y="1601727"/>
                </a:cubicBezTo>
                <a:lnTo>
                  <a:pt x="0" y="1745111"/>
                </a:lnTo>
                <a:close/>
              </a:path>
            </a:pathLst>
          </a:custGeom>
          <a:solidFill>
            <a:srgbClr val="94D9F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8195190" y="0"/>
            <a:ext cx="3996810" cy="6858000"/>
          </a:xfrm>
          <a:custGeom>
            <a:avLst/>
            <a:gdLst>
              <a:gd name="connsiteX0" fmla="*/ 1099 w 3996810"/>
              <a:gd name="connsiteY0" fmla="*/ 0 h 6858000"/>
              <a:gd name="connsiteX1" fmla="*/ 3996810 w 3996810"/>
              <a:gd name="connsiteY1" fmla="*/ 0 h 6858000"/>
              <a:gd name="connsiteX2" fmla="*/ 3996810 w 3996810"/>
              <a:gd name="connsiteY2" fmla="*/ 6858000 h 6858000"/>
              <a:gd name="connsiteX3" fmla="*/ 0 w 3996810"/>
              <a:gd name="connsiteY3" fmla="*/ 6858000 h 6858000"/>
              <a:gd name="connsiteX4" fmla="*/ 107030 w 3996810"/>
              <a:gd name="connsiteY4" fmla="*/ 6707491 h 6858000"/>
              <a:gd name="connsiteX5" fmla="*/ 1108470 w 3996810"/>
              <a:gd name="connsiteY5" fmla="*/ 3429000 h 6858000"/>
              <a:gd name="connsiteX6" fmla="*/ 155888 w 3996810"/>
              <a:gd name="connsiteY6" fmla="*/ 2240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6810" h="6858000">
                <a:moveTo>
                  <a:pt x="1099" y="0"/>
                </a:moveTo>
                <a:lnTo>
                  <a:pt x="3996810" y="0"/>
                </a:lnTo>
                <a:lnTo>
                  <a:pt x="3996810" y="6858000"/>
                </a:lnTo>
                <a:lnTo>
                  <a:pt x="0" y="6858000"/>
                </a:lnTo>
                <a:lnTo>
                  <a:pt x="107030" y="6707491"/>
                </a:lnTo>
                <a:cubicBezTo>
                  <a:pt x="739287" y="5771627"/>
                  <a:pt x="1108470" y="4643427"/>
                  <a:pt x="1108470" y="3429000"/>
                </a:cubicBezTo>
                <a:cubicBezTo>
                  <a:pt x="1108470" y="2246199"/>
                  <a:pt x="758265" y="1145193"/>
                  <a:pt x="155888" y="224014"/>
                </a:cubicBezTo>
                <a:close/>
              </a:path>
            </a:pathLst>
          </a:custGeom>
          <a:blipFill>
            <a:blip r:embed="rId1"/>
            <a:srcRect/>
            <a:stretch>
              <a:fillRect l="-176843" r="-281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98028" y="873125"/>
            <a:ext cx="6896100" cy="2966703"/>
            <a:chOff x="1098028" y="626383"/>
            <a:chExt cx="6896100" cy="2966703"/>
          </a:xfrm>
        </p:grpSpPr>
        <p:sp>
          <p:nvSpPr>
            <p:cNvPr id="11" name="文本框 10"/>
            <p:cNvSpPr txBox="1"/>
            <p:nvPr/>
          </p:nvSpPr>
          <p:spPr>
            <a:xfrm>
              <a:off x="1098028" y="626383"/>
              <a:ext cx="2161540" cy="212344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8028" y="2669796"/>
              <a:ext cx="6896100" cy="9232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b="1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思源黑体 CN Regular" panose="020B0500000000000000" pitchFamily="34" charset="-122"/>
                </a:rPr>
                <a:t>uniapp</a:t>
              </a:r>
              <a:r>
                <a:rPr lang="zh-CN" altLang="en-US" sz="6000" b="1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思源黑体 CN Regular" panose="020B0500000000000000" pitchFamily="34" charset="-122"/>
                </a:rPr>
                <a:t>框架项目案例</a:t>
              </a:r>
              <a:endParaRPr kumimoji="0" lang="zh-CN" altLang="en-US" sz="6000" b="1" i="0" u="none" strike="noStrike" kern="1200" cap="none" spc="0" normalizeH="0" baseline="0" noProof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TOP" val="150.494"/>
  <p:tag name="LEFT" val="60.41921"/>
  <p:tag name="WIDTH" val="436.2188"/>
  <p:tag name="HEIGHT" val="58.16252"/>
  <p:tag name="SHAPEREFLECTION" val="-2.147484E+09"/>
  <p:tag name="SHAPEGLOW" val="0"/>
  <p:tag name="SOFTEDGE" val="0"/>
  <p:tag name="FONTSIZE" val="4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10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11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12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13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14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15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16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17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18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19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2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20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21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22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23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24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25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26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27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28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29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3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30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31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32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33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34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35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36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37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38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39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4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40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5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6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7.xml><?xml version="1.0" encoding="utf-8"?>
<p:tagLst xmlns:p="http://schemas.openxmlformats.org/presentationml/2006/main">
  <p:tag name="TOP" val="296.8645"/>
  <p:tag name="LEFT" val="434.625"/>
  <p:tag name="WIDTH" val="97.56898"/>
  <p:tag name="HEIGHT" val="28.86417"/>
  <p:tag name="SHAPEREFLECTION" val="-2.147484E+09"/>
  <p:tag name="SHAPEGLOW" val="0"/>
  <p:tag name="SOFTEDGE" val="0"/>
  <p:tag name="FONTSIZE" val="18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ags/tag8.xml><?xml version="1.0" encoding="utf-8"?>
<p:tagLst xmlns:p="http://schemas.openxmlformats.org/presentationml/2006/main">
  <p:tag name="TOP" val="176.9458"/>
  <p:tag name="LEFT" val="454.5"/>
  <p:tag name="WIDTH" val="51"/>
  <p:tag name="HEIGHT" val="51"/>
  <p:tag name="SHADOWBLUR" val="22.1"/>
  <p:tag name="SHADOWOFFSETX" val="18.7"/>
  <p:tag name="SHADOWOFFSETY" val="0"/>
  <p:tag name="SHADOWSIZE" val="96"/>
  <p:tag name="SHAPEREFLECTION" val="-2.147484E+09"/>
  <p:tag name="SHAPEGLOW" val="0"/>
  <p:tag name="SOFTEDGE" val="0"/>
  <p:tag name="FONTSIZE" val="15.3"/>
  <p:tag name="MARGINBOTTOM" val="3.06"/>
  <p:tag name="MARGINLEFT" val="6.12"/>
  <p:tag name="MARGINRIGHT" val="6.12"/>
  <p:tag name="MARGINTOP" val="3.06"/>
  <p:tag name="LINERULEAFTER" val="0"/>
  <p:tag name="TEXTREFLECTION" val="-2.147484E+09"/>
  <p:tag name="TEXTGLOW" val="0"/>
</p:tagLst>
</file>

<file path=ppt/tags/tag9.xml><?xml version="1.0" encoding="utf-8"?>
<p:tagLst xmlns:p="http://schemas.openxmlformats.org/presentationml/2006/main">
  <p:tag name="TOP" val="177.2165"/>
  <p:tag name="LEFT" val="463.1665"/>
  <p:tag name="WIDTH" val="33.66693"/>
  <p:tag name="HEIGHT" val="43.61457"/>
  <p:tag name="SHAPEREFLECTION" val="-2.147484E+09"/>
  <p:tag name="SHAPEGLOW" val="0"/>
  <p:tag name="SOFTEDGE" val="0"/>
  <p:tag name="FONTSIZE" val="27.2"/>
  <p:tag name="MARGINBOTTOM" val="0"/>
  <p:tag name="MARGINLEFT" val="0"/>
  <p:tag name="MARGINRIGHT" val="0"/>
  <p:tag name="MARGINTOP" val="0"/>
  <p:tag name="LINERULEAFTER" val="0"/>
  <p:tag name="TEXTREFLECTION" val="-2.147484E+09"/>
  <p:tag name="TEXTGLOW" val="0"/>
</p:tagLst>
</file>

<file path=ppt/theme/theme1.xml><?xml version="1.0" encoding="utf-8"?>
<a:theme xmlns:a="http://schemas.openxmlformats.org/drawingml/2006/main" name="标准1">
  <a:themeElements>
    <a:clrScheme name="自定义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1E7"/>
      </a:accent1>
      <a:accent2>
        <a:srgbClr val="0070AC"/>
      </a:accent2>
      <a:accent3>
        <a:srgbClr val="94D9F8"/>
      </a:accent3>
      <a:accent4>
        <a:srgbClr val="D79A63"/>
      </a:accent4>
      <a:accent5>
        <a:srgbClr val="DCA67A"/>
      </a:accent5>
      <a:accent6>
        <a:srgbClr val="E1AF8A"/>
      </a:accent6>
      <a:hlink>
        <a:srgbClr val="0563C1"/>
      </a:hlink>
      <a:folHlink>
        <a:srgbClr val="954F72"/>
      </a:folHlink>
    </a:clrScheme>
    <a:fontScheme name="标准1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673FA"/>
      </a:accent1>
      <a:accent2>
        <a:srgbClr val="0258E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宋体">
      <a:majorFont>
        <a:latin typeface="微软雅黑"/>
        <a:ea typeface="思源宋体 CN Heavy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标准1</Template>
  <TotalTime>0</TotalTime>
  <Words>502</Words>
  <Application>WPS 演示</Application>
  <PresentationFormat>宽屏</PresentationFormat>
  <Paragraphs>131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微软雅黑 Light</vt:lpstr>
      <vt:lpstr>思源黑体 CN Regular</vt:lpstr>
      <vt:lpstr>黑体</vt:lpstr>
      <vt:lpstr>思源黑体 Heavy</vt:lpstr>
      <vt:lpstr>阿里巴巴普惠体 R</vt:lpstr>
      <vt:lpstr>阿里巴巴普惠体 B</vt:lpstr>
      <vt:lpstr>Segoe Print</vt:lpstr>
      <vt:lpstr>Arial Unicode MS</vt:lpstr>
      <vt:lpstr>等线</vt:lpstr>
      <vt:lpstr>阿里巴巴普惠体 R</vt:lpstr>
      <vt:lpstr>标准1</vt:lpstr>
      <vt:lpstr>默认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 tiange02</dc:creator>
  <cp:lastModifiedBy>clark</cp:lastModifiedBy>
  <cp:revision>140</cp:revision>
  <dcterms:created xsi:type="dcterms:W3CDTF">2020-08-09T23:51:00Z</dcterms:created>
  <dcterms:modified xsi:type="dcterms:W3CDTF">2021-07-21T12:08:30Z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KSOTemplateUUID">
    <vt:lpwstr>v1.0_mb_+I2cKoXehV1Sxhmtali2Pw==</vt:lpwstr>
  </property>
  <property fmtid="{D5CDD505-2E9C-101B-9397-08002B2CF9AE}" pid="4" name="ICV">
    <vt:lpwstr>7DBE88665518402BAF547534B9E47622</vt:lpwstr>
  </property>
</Properties>
</file>